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76" r:id="rId2"/>
    <p:sldId id="309" r:id="rId3"/>
    <p:sldId id="322" r:id="rId4"/>
    <p:sldId id="274" r:id="rId5"/>
    <p:sldId id="300" r:id="rId6"/>
    <p:sldId id="273" r:id="rId7"/>
    <p:sldId id="261" r:id="rId8"/>
    <p:sldId id="262" r:id="rId9"/>
    <p:sldId id="263" r:id="rId10"/>
    <p:sldId id="293" r:id="rId11"/>
    <p:sldId id="264" r:id="rId12"/>
    <p:sldId id="265" r:id="rId13"/>
    <p:sldId id="266" r:id="rId14"/>
    <p:sldId id="267" r:id="rId15"/>
    <p:sldId id="268" r:id="rId16"/>
    <p:sldId id="303" r:id="rId17"/>
    <p:sldId id="301" r:id="rId18"/>
    <p:sldId id="292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304" r:id="rId29"/>
    <p:sldId id="30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05" r:id="rId5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77F"/>
    <a:srgbClr val="860781"/>
    <a:srgbClr val="AF0000"/>
    <a:srgbClr val="ECD6E9"/>
    <a:srgbClr val="D29BCB"/>
    <a:srgbClr val="BE6CB4"/>
    <a:srgbClr val="A73898"/>
    <a:srgbClr val="E5BCBC"/>
    <a:srgbClr val="D18686"/>
    <a:srgbClr val="A82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5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35" y="2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4921F-2928-4B6B-A6C8-7CAF1972AA1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33B37D-36EA-45E6-BF50-0928E93952A2}">
      <dgm:prSet phldrT="[Texte]" custT="1"/>
      <dgm:spPr>
        <a:solidFill>
          <a:srgbClr val="002060"/>
        </a:solidFill>
      </dgm:spPr>
      <dgm:t>
        <a:bodyPr/>
        <a:lstStyle/>
        <a:p>
          <a:r>
            <a:rPr lang="fr-FR" sz="3000" b="1" dirty="0"/>
            <a:t>Champs disciplinaires</a:t>
          </a:r>
        </a:p>
      </dgm:t>
    </dgm:pt>
    <dgm:pt modelId="{6B316246-F003-4635-B5E1-D091F4884AB5}" type="parTrans" cxnId="{58E2EE61-5BB1-4191-B49E-FFEBD4F3CBD2}">
      <dgm:prSet/>
      <dgm:spPr/>
      <dgm:t>
        <a:bodyPr/>
        <a:lstStyle/>
        <a:p>
          <a:endParaRPr lang="fr-FR" sz="3000" b="1"/>
        </a:p>
      </dgm:t>
    </dgm:pt>
    <dgm:pt modelId="{F117234C-1878-4EFA-9556-BF9C09267935}" type="sibTrans" cxnId="{58E2EE61-5BB1-4191-B49E-FFEBD4F3CBD2}">
      <dgm:prSet/>
      <dgm:spPr/>
      <dgm:t>
        <a:bodyPr/>
        <a:lstStyle/>
        <a:p>
          <a:endParaRPr lang="fr-FR" sz="3000" b="1"/>
        </a:p>
      </dgm:t>
    </dgm:pt>
    <dgm:pt modelId="{F1A0DDEA-C85B-46AE-81C5-8970685E1722}">
      <dgm:prSet phldrT="[Texte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3000" b="1" dirty="0">
              <a:latin typeface="Sakkal Majalla" panose="02000000000000000000" pitchFamily="2" charset="-78"/>
              <a:cs typeface="Sakkal Majalla" panose="02000000000000000000" pitchFamily="2" charset="-78"/>
            </a:rPr>
            <a:t>Sciences et techniques</a:t>
          </a:r>
          <a:endParaRPr lang="fr-FR" sz="3000" b="1" dirty="0"/>
        </a:p>
      </dgm:t>
    </dgm:pt>
    <dgm:pt modelId="{A973F791-1A7F-47F1-AFE6-084A2F025DB1}" type="parTrans" cxnId="{CD81D7E2-F756-43D4-A7EE-755C1F2F25D3}">
      <dgm:prSet custT="1"/>
      <dgm:spPr/>
      <dgm:t>
        <a:bodyPr/>
        <a:lstStyle/>
        <a:p>
          <a:endParaRPr lang="fr-FR" sz="3000" b="1"/>
        </a:p>
      </dgm:t>
    </dgm:pt>
    <dgm:pt modelId="{996BCFD2-8F2B-4E95-A1A0-282F76AB0F17}" type="sibTrans" cxnId="{CD81D7E2-F756-43D4-A7EE-755C1F2F25D3}">
      <dgm:prSet/>
      <dgm:spPr/>
      <dgm:t>
        <a:bodyPr/>
        <a:lstStyle/>
        <a:p>
          <a:endParaRPr lang="fr-FR" sz="3000" b="1"/>
        </a:p>
      </dgm:t>
    </dgm:pt>
    <dgm:pt modelId="{15A6B593-4D8C-49E7-BA5B-A54DB613D83A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3000" b="1" dirty="0">
              <a:latin typeface="Sakkal Majalla" panose="02000000000000000000" pitchFamily="2" charset="-78"/>
              <a:cs typeface="Sakkal Majalla" panose="02000000000000000000" pitchFamily="2" charset="-78"/>
            </a:rPr>
            <a:t>Sciences juridiques, économiques et de gestion</a:t>
          </a:r>
          <a:endParaRPr lang="fr-FR" sz="3000" b="1" dirty="0"/>
        </a:p>
      </dgm:t>
    </dgm:pt>
    <dgm:pt modelId="{1416F8A7-3402-456A-B880-D6A5B2712A4C}" type="parTrans" cxnId="{738C1C30-64C6-4B4D-B51D-7028B41A5F3F}">
      <dgm:prSet custT="1"/>
      <dgm:spPr/>
      <dgm:t>
        <a:bodyPr/>
        <a:lstStyle/>
        <a:p>
          <a:endParaRPr lang="fr-FR" sz="3000" b="1"/>
        </a:p>
      </dgm:t>
    </dgm:pt>
    <dgm:pt modelId="{556AB498-B743-405E-9352-1007CAE4F6FA}" type="sibTrans" cxnId="{738C1C30-64C6-4B4D-B51D-7028B41A5F3F}">
      <dgm:prSet/>
      <dgm:spPr/>
      <dgm:t>
        <a:bodyPr/>
        <a:lstStyle/>
        <a:p>
          <a:endParaRPr lang="fr-FR" sz="3000" b="1"/>
        </a:p>
      </dgm:t>
    </dgm:pt>
    <dgm:pt modelId="{EFDB4364-680A-467F-A285-057CA40DAA72}">
      <dgm:prSet phldrT="[Texte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fr-FR" sz="3000" b="1" dirty="0">
              <a:latin typeface="Sakkal Majalla" panose="02000000000000000000" pitchFamily="2" charset="-78"/>
              <a:cs typeface="Sakkal Majalla" panose="02000000000000000000" pitchFamily="2" charset="-78"/>
            </a:rPr>
            <a:t>Langues, Lettres, Arts et sciences humaines et sociales</a:t>
          </a:r>
          <a:endParaRPr lang="fr-FR" sz="3000" b="1" dirty="0"/>
        </a:p>
      </dgm:t>
    </dgm:pt>
    <dgm:pt modelId="{8564AB91-0483-4AA2-8C83-2AE9760028C5}" type="parTrans" cxnId="{B3CE2CE8-3CF5-4548-A628-F88453131AF5}">
      <dgm:prSet custT="1"/>
      <dgm:spPr/>
      <dgm:t>
        <a:bodyPr/>
        <a:lstStyle/>
        <a:p>
          <a:endParaRPr lang="fr-FR" sz="3000" b="1"/>
        </a:p>
      </dgm:t>
    </dgm:pt>
    <dgm:pt modelId="{E486D756-1E58-491E-9D57-D8BCAC1EB59E}" type="sibTrans" cxnId="{B3CE2CE8-3CF5-4548-A628-F88453131AF5}">
      <dgm:prSet/>
      <dgm:spPr/>
      <dgm:t>
        <a:bodyPr/>
        <a:lstStyle/>
        <a:p>
          <a:endParaRPr lang="fr-FR" sz="3000" b="1"/>
        </a:p>
      </dgm:t>
    </dgm:pt>
    <dgm:pt modelId="{4718D459-1B97-4D2A-8978-537D4C88DC20}" type="pres">
      <dgm:prSet presAssocID="{DCF4921F-2928-4B6B-A6C8-7CAF1972AA1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CF6945-F603-4359-9CDC-1A7B12B0255B}" type="pres">
      <dgm:prSet presAssocID="{5533B37D-36EA-45E6-BF50-0928E93952A2}" presName="root1" presStyleCnt="0"/>
      <dgm:spPr/>
    </dgm:pt>
    <dgm:pt modelId="{C7E4AF85-ABAB-4659-B87C-A9234A714EC3}" type="pres">
      <dgm:prSet presAssocID="{5533B37D-36EA-45E6-BF50-0928E93952A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E6C804C-E85E-48C6-BA3C-4EF2FC4C30B4}" type="pres">
      <dgm:prSet presAssocID="{5533B37D-36EA-45E6-BF50-0928E93952A2}" presName="level2hierChild" presStyleCnt="0"/>
      <dgm:spPr/>
    </dgm:pt>
    <dgm:pt modelId="{3D115924-14E9-4356-8C74-7C4D08BC231F}" type="pres">
      <dgm:prSet presAssocID="{A973F791-1A7F-47F1-AFE6-084A2F025DB1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85C408C1-8BC3-4227-876A-76B3700CC2B9}" type="pres">
      <dgm:prSet presAssocID="{A973F791-1A7F-47F1-AFE6-084A2F025DB1}" presName="connTx" presStyleLbl="parChTrans1D2" presStyleIdx="0" presStyleCnt="3"/>
      <dgm:spPr/>
      <dgm:t>
        <a:bodyPr/>
        <a:lstStyle/>
        <a:p>
          <a:endParaRPr lang="fr-FR"/>
        </a:p>
      </dgm:t>
    </dgm:pt>
    <dgm:pt modelId="{60E7BEC3-8935-432A-A69B-FEC95F29CB84}" type="pres">
      <dgm:prSet presAssocID="{F1A0DDEA-C85B-46AE-81C5-8970685E1722}" presName="root2" presStyleCnt="0"/>
      <dgm:spPr/>
    </dgm:pt>
    <dgm:pt modelId="{5EAF060C-9E47-45A9-BDDE-D70CFCF1BC2B}" type="pres">
      <dgm:prSet presAssocID="{F1A0DDEA-C85B-46AE-81C5-8970685E1722}" presName="LevelTwoTextNode" presStyleLbl="node2" presStyleIdx="0" presStyleCnt="3" custScaleX="20435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12EC92D-E3FD-48DD-BA71-3F8C33595A3B}" type="pres">
      <dgm:prSet presAssocID="{F1A0DDEA-C85B-46AE-81C5-8970685E1722}" presName="level3hierChild" presStyleCnt="0"/>
      <dgm:spPr/>
    </dgm:pt>
    <dgm:pt modelId="{806E51F0-436A-4D6F-9E59-A0853EBD9374}" type="pres">
      <dgm:prSet presAssocID="{1416F8A7-3402-456A-B880-D6A5B2712A4C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25890576-81D4-4FFC-BABA-C4FD0200D590}" type="pres">
      <dgm:prSet presAssocID="{1416F8A7-3402-456A-B880-D6A5B2712A4C}" presName="connTx" presStyleLbl="parChTrans1D2" presStyleIdx="1" presStyleCnt="3"/>
      <dgm:spPr/>
      <dgm:t>
        <a:bodyPr/>
        <a:lstStyle/>
        <a:p>
          <a:endParaRPr lang="fr-FR"/>
        </a:p>
      </dgm:t>
    </dgm:pt>
    <dgm:pt modelId="{FDBA543C-B99B-4590-829D-B88EFC022221}" type="pres">
      <dgm:prSet presAssocID="{15A6B593-4D8C-49E7-BA5B-A54DB613D83A}" presName="root2" presStyleCnt="0"/>
      <dgm:spPr/>
    </dgm:pt>
    <dgm:pt modelId="{0D6F762E-2980-4383-B86A-06C00A6610D8}" type="pres">
      <dgm:prSet presAssocID="{15A6B593-4D8C-49E7-BA5B-A54DB613D83A}" presName="LevelTwoTextNode" presStyleLbl="node2" presStyleIdx="1" presStyleCnt="3" custScaleX="2057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B9758B2-0D36-4752-8A47-146022FE9559}" type="pres">
      <dgm:prSet presAssocID="{15A6B593-4D8C-49E7-BA5B-A54DB613D83A}" presName="level3hierChild" presStyleCnt="0"/>
      <dgm:spPr/>
    </dgm:pt>
    <dgm:pt modelId="{57F2FE60-701A-4B57-B656-30D01663F169}" type="pres">
      <dgm:prSet presAssocID="{8564AB91-0483-4AA2-8C83-2AE9760028C5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E3853F74-AF15-44E9-83B2-56294CF43B13}" type="pres">
      <dgm:prSet presAssocID="{8564AB91-0483-4AA2-8C83-2AE9760028C5}" presName="connTx" presStyleLbl="parChTrans1D2" presStyleIdx="2" presStyleCnt="3"/>
      <dgm:spPr/>
      <dgm:t>
        <a:bodyPr/>
        <a:lstStyle/>
        <a:p>
          <a:endParaRPr lang="fr-FR"/>
        </a:p>
      </dgm:t>
    </dgm:pt>
    <dgm:pt modelId="{923F419E-F1E6-44A9-9344-A4CE4D12B8CB}" type="pres">
      <dgm:prSet presAssocID="{EFDB4364-680A-467F-A285-057CA40DAA72}" presName="root2" presStyleCnt="0"/>
      <dgm:spPr/>
    </dgm:pt>
    <dgm:pt modelId="{899EBAB4-2313-4111-80AE-2431140ACBE7}" type="pres">
      <dgm:prSet presAssocID="{EFDB4364-680A-467F-A285-057CA40DAA72}" presName="LevelTwoTextNode" presStyleLbl="node2" presStyleIdx="2" presStyleCnt="3" custScaleX="2064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3D5CB99-4CBD-46C3-8B9C-312B47C24F81}" type="pres">
      <dgm:prSet presAssocID="{EFDB4364-680A-467F-A285-057CA40DAA72}" presName="level3hierChild" presStyleCnt="0"/>
      <dgm:spPr/>
    </dgm:pt>
  </dgm:ptLst>
  <dgm:cxnLst>
    <dgm:cxn modelId="{BC63DF60-8029-4A43-BA63-06D8649227B4}" type="presOf" srcId="{EFDB4364-680A-467F-A285-057CA40DAA72}" destId="{899EBAB4-2313-4111-80AE-2431140ACBE7}" srcOrd="0" destOrd="0" presId="urn:microsoft.com/office/officeart/2008/layout/HorizontalMultiLevelHierarchy"/>
    <dgm:cxn modelId="{9BB41EF1-6B8A-41BF-BCFA-653156F7A748}" type="presOf" srcId="{5533B37D-36EA-45E6-BF50-0928E93952A2}" destId="{C7E4AF85-ABAB-4659-B87C-A9234A714EC3}" srcOrd="0" destOrd="0" presId="urn:microsoft.com/office/officeart/2008/layout/HorizontalMultiLevelHierarchy"/>
    <dgm:cxn modelId="{CD81D7E2-F756-43D4-A7EE-755C1F2F25D3}" srcId="{5533B37D-36EA-45E6-BF50-0928E93952A2}" destId="{F1A0DDEA-C85B-46AE-81C5-8970685E1722}" srcOrd="0" destOrd="0" parTransId="{A973F791-1A7F-47F1-AFE6-084A2F025DB1}" sibTransId="{996BCFD2-8F2B-4E95-A1A0-282F76AB0F17}"/>
    <dgm:cxn modelId="{399F445D-20F0-4F4A-8D5E-8E1E370236C7}" type="presOf" srcId="{F1A0DDEA-C85B-46AE-81C5-8970685E1722}" destId="{5EAF060C-9E47-45A9-BDDE-D70CFCF1BC2B}" srcOrd="0" destOrd="0" presId="urn:microsoft.com/office/officeart/2008/layout/HorizontalMultiLevelHierarchy"/>
    <dgm:cxn modelId="{B3CE2CE8-3CF5-4548-A628-F88453131AF5}" srcId="{5533B37D-36EA-45E6-BF50-0928E93952A2}" destId="{EFDB4364-680A-467F-A285-057CA40DAA72}" srcOrd="2" destOrd="0" parTransId="{8564AB91-0483-4AA2-8C83-2AE9760028C5}" sibTransId="{E486D756-1E58-491E-9D57-D8BCAC1EB59E}"/>
    <dgm:cxn modelId="{93BC802C-AC6B-4647-863A-376B2EA67ABD}" type="presOf" srcId="{8564AB91-0483-4AA2-8C83-2AE9760028C5}" destId="{57F2FE60-701A-4B57-B656-30D01663F169}" srcOrd="0" destOrd="0" presId="urn:microsoft.com/office/officeart/2008/layout/HorizontalMultiLevelHierarchy"/>
    <dgm:cxn modelId="{F2ACA685-D2ED-4E76-8A8F-E7ED45359798}" type="presOf" srcId="{DCF4921F-2928-4B6B-A6C8-7CAF1972AA19}" destId="{4718D459-1B97-4D2A-8978-537D4C88DC20}" srcOrd="0" destOrd="0" presId="urn:microsoft.com/office/officeart/2008/layout/HorizontalMultiLevelHierarchy"/>
    <dgm:cxn modelId="{610F2D5A-22EE-4070-BAFD-A04806E7A469}" type="presOf" srcId="{A973F791-1A7F-47F1-AFE6-084A2F025DB1}" destId="{85C408C1-8BC3-4227-876A-76B3700CC2B9}" srcOrd="1" destOrd="0" presId="urn:microsoft.com/office/officeart/2008/layout/HorizontalMultiLevelHierarchy"/>
    <dgm:cxn modelId="{2080553B-8721-44C2-ADBD-2B86EAEC708E}" type="presOf" srcId="{A973F791-1A7F-47F1-AFE6-084A2F025DB1}" destId="{3D115924-14E9-4356-8C74-7C4D08BC231F}" srcOrd="0" destOrd="0" presId="urn:microsoft.com/office/officeart/2008/layout/HorizontalMultiLevelHierarchy"/>
    <dgm:cxn modelId="{738C1C30-64C6-4B4D-B51D-7028B41A5F3F}" srcId="{5533B37D-36EA-45E6-BF50-0928E93952A2}" destId="{15A6B593-4D8C-49E7-BA5B-A54DB613D83A}" srcOrd="1" destOrd="0" parTransId="{1416F8A7-3402-456A-B880-D6A5B2712A4C}" sibTransId="{556AB498-B743-405E-9352-1007CAE4F6FA}"/>
    <dgm:cxn modelId="{9A6FD0C5-CDC1-4C80-BA7C-CA985D49E74A}" type="presOf" srcId="{1416F8A7-3402-456A-B880-D6A5B2712A4C}" destId="{806E51F0-436A-4D6F-9E59-A0853EBD9374}" srcOrd="0" destOrd="0" presId="urn:microsoft.com/office/officeart/2008/layout/HorizontalMultiLevelHierarchy"/>
    <dgm:cxn modelId="{F09CAC7C-6B9A-4C2D-A3F8-07000F48EB12}" type="presOf" srcId="{8564AB91-0483-4AA2-8C83-2AE9760028C5}" destId="{E3853F74-AF15-44E9-83B2-56294CF43B13}" srcOrd="1" destOrd="0" presId="urn:microsoft.com/office/officeart/2008/layout/HorizontalMultiLevelHierarchy"/>
    <dgm:cxn modelId="{58E2EE61-5BB1-4191-B49E-FFEBD4F3CBD2}" srcId="{DCF4921F-2928-4B6B-A6C8-7CAF1972AA19}" destId="{5533B37D-36EA-45E6-BF50-0928E93952A2}" srcOrd="0" destOrd="0" parTransId="{6B316246-F003-4635-B5E1-D091F4884AB5}" sibTransId="{F117234C-1878-4EFA-9556-BF9C09267935}"/>
    <dgm:cxn modelId="{FE84C2FB-D718-4B27-8C1E-FDF39DC10AC2}" type="presOf" srcId="{15A6B593-4D8C-49E7-BA5B-A54DB613D83A}" destId="{0D6F762E-2980-4383-B86A-06C00A6610D8}" srcOrd="0" destOrd="0" presId="urn:microsoft.com/office/officeart/2008/layout/HorizontalMultiLevelHierarchy"/>
    <dgm:cxn modelId="{A3B7E34A-4CFC-4987-B6D3-BDAB6D8F9ED2}" type="presOf" srcId="{1416F8A7-3402-456A-B880-D6A5B2712A4C}" destId="{25890576-81D4-4FFC-BABA-C4FD0200D590}" srcOrd="1" destOrd="0" presId="urn:microsoft.com/office/officeart/2008/layout/HorizontalMultiLevelHierarchy"/>
    <dgm:cxn modelId="{2326D1F1-11CD-4162-BE9B-A71EF18470CD}" type="presParOf" srcId="{4718D459-1B97-4D2A-8978-537D4C88DC20}" destId="{F6CF6945-F603-4359-9CDC-1A7B12B0255B}" srcOrd="0" destOrd="0" presId="urn:microsoft.com/office/officeart/2008/layout/HorizontalMultiLevelHierarchy"/>
    <dgm:cxn modelId="{F55CE096-16F2-490C-8AE7-2D9AC9C25C46}" type="presParOf" srcId="{F6CF6945-F603-4359-9CDC-1A7B12B0255B}" destId="{C7E4AF85-ABAB-4659-B87C-A9234A714EC3}" srcOrd="0" destOrd="0" presId="urn:microsoft.com/office/officeart/2008/layout/HorizontalMultiLevelHierarchy"/>
    <dgm:cxn modelId="{354CF4B3-A498-42C6-B762-CA0BCB7CA675}" type="presParOf" srcId="{F6CF6945-F603-4359-9CDC-1A7B12B0255B}" destId="{1E6C804C-E85E-48C6-BA3C-4EF2FC4C30B4}" srcOrd="1" destOrd="0" presId="urn:microsoft.com/office/officeart/2008/layout/HorizontalMultiLevelHierarchy"/>
    <dgm:cxn modelId="{4629BC53-484F-4558-A220-A6DDD7EC6AA8}" type="presParOf" srcId="{1E6C804C-E85E-48C6-BA3C-4EF2FC4C30B4}" destId="{3D115924-14E9-4356-8C74-7C4D08BC231F}" srcOrd="0" destOrd="0" presId="urn:microsoft.com/office/officeart/2008/layout/HorizontalMultiLevelHierarchy"/>
    <dgm:cxn modelId="{1ECC27D6-2B36-4E36-BC2E-BD1D1CB901FC}" type="presParOf" srcId="{3D115924-14E9-4356-8C74-7C4D08BC231F}" destId="{85C408C1-8BC3-4227-876A-76B3700CC2B9}" srcOrd="0" destOrd="0" presId="urn:microsoft.com/office/officeart/2008/layout/HorizontalMultiLevelHierarchy"/>
    <dgm:cxn modelId="{983BBCB5-FB74-45FD-92E1-71619C672B70}" type="presParOf" srcId="{1E6C804C-E85E-48C6-BA3C-4EF2FC4C30B4}" destId="{60E7BEC3-8935-432A-A69B-FEC95F29CB84}" srcOrd="1" destOrd="0" presId="urn:microsoft.com/office/officeart/2008/layout/HorizontalMultiLevelHierarchy"/>
    <dgm:cxn modelId="{D6E123E3-5B56-4A51-A36C-16F81E43D18A}" type="presParOf" srcId="{60E7BEC3-8935-432A-A69B-FEC95F29CB84}" destId="{5EAF060C-9E47-45A9-BDDE-D70CFCF1BC2B}" srcOrd="0" destOrd="0" presId="urn:microsoft.com/office/officeart/2008/layout/HorizontalMultiLevelHierarchy"/>
    <dgm:cxn modelId="{6599F46B-52C7-4C44-B57A-A2CB25943437}" type="presParOf" srcId="{60E7BEC3-8935-432A-A69B-FEC95F29CB84}" destId="{712EC92D-E3FD-48DD-BA71-3F8C33595A3B}" srcOrd="1" destOrd="0" presId="urn:microsoft.com/office/officeart/2008/layout/HorizontalMultiLevelHierarchy"/>
    <dgm:cxn modelId="{CFB6A55F-CD9D-45F4-B8BB-4FCFB3210418}" type="presParOf" srcId="{1E6C804C-E85E-48C6-BA3C-4EF2FC4C30B4}" destId="{806E51F0-436A-4D6F-9E59-A0853EBD9374}" srcOrd="2" destOrd="0" presId="urn:microsoft.com/office/officeart/2008/layout/HorizontalMultiLevelHierarchy"/>
    <dgm:cxn modelId="{22FF7CD3-3B70-4C87-A996-FF66BC67637C}" type="presParOf" srcId="{806E51F0-436A-4D6F-9E59-A0853EBD9374}" destId="{25890576-81D4-4FFC-BABA-C4FD0200D590}" srcOrd="0" destOrd="0" presId="urn:microsoft.com/office/officeart/2008/layout/HorizontalMultiLevelHierarchy"/>
    <dgm:cxn modelId="{C70DE643-31DE-4A06-9022-EF755A499612}" type="presParOf" srcId="{1E6C804C-E85E-48C6-BA3C-4EF2FC4C30B4}" destId="{FDBA543C-B99B-4590-829D-B88EFC022221}" srcOrd="3" destOrd="0" presId="urn:microsoft.com/office/officeart/2008/layout/HorizontalMultiLevelHierarchy"/>
    <dgm:cxn modelId="{C461392B-3E09-4F88-95BC-43881CCF6231}" type="presParOf" srcId="{FDBA543C-B99B-4590-829D-B88EFC022221}" destId="{0D6F762E-2980-4383-B86A-06C00A6610D8}" srcOrd="0" destOrd="0" presId="urn:microsoft.com/office/officeart/2008/layout/HorizontalMultiLevelHierarchy"/>
    <dgm:cxn modelId="{F97F35FF-999E-4928-BD57-2F53EDD15224}" type="presParOf" srcId="{FDBA543C-B99B-4590-829D-B88EFC022221}" destId="{2B9758B2-0D36-4752-8A47-146022FE9559}" srcOrd="1" destOrd="0" presId="urn:microsoft.com/office/officeart/2008/layout/HorizontalMultiLevelHierarchy"/>
    <dgm:cxn modelId="{2CA09639-AD65-4C17-AE63-08593CDB773C}" type="presParOf" srcId="{1E6C804C-E85E-48C6-BA3C-4EF2FC4C30B4}" destId="{57F2FE60-701A-4B57-B656-30D01663F169}" srcOrd="4" destOrd="0" presId="urn:microsoft.com/office/officeart/2008/layout/HorizontalMultiLevelHierarchy"/>
    <dgm:cxn modelId="{7182C8A0-1F04-4417-B61C-CDFE551ABD7C}" type="presParOf" srcId="{57F2FE60-701A-4B57-B656-30D01663F169}" destId="{E3853F74-AF15-44E9-83B2-56294CF43B13}" srcOrd="0" destOrd="0" presId="urn:microsoft.com/office/officeart/2008/layout/HorizontalMultiLevelHierarchy"/>
    <dgm:cxn modelId="{690AD5CC-1681-4F2A-98C9-1E414EDD4804}" type="presParOf" srcId="{1E6C804C-E85E-48C6-BA3C-4EF2FC4C30B4}" destId="{923F419E-F1E6-44A9-9344-A4CE4D12B8CB}" srcOrd="5" destOrd="0" presId="urn:microsoft.com/office/officeart/2008/layout/HorizontalMultiLevelHierarchy"/>
    <dgm:cxn modelId="{24F80AF2-D4B2-41C1-95E8-19A7C25C4176}" type="presParOf" srcId="{923F419E-F1E6-44A9-9344-A4CE4D12B8CB}" destId="{899EBAB4-2313-4111-80AE-2431140ACBE7}" srcOrd="0" destOrd="0" presId="urn:microsoft.com/office/officeart/2008/layout/HorizontalMultiLevelHierarchy"/>
    <dgm:cxn modelId="{B1F58B61-4580-4C1A-8FB6-E0236179DC46}" type="presParOf" srcId="{923F419E-F1E6-44A9-9344-A4CE4D12B8CB}" destId="{03D5CB99-4CBD-46C3-8B9C-312B47C24F8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2FE60-701A-4B57-B656-30D01663F169}">
      <dsp:nvSpPr>
        <dsp:cNvPr id="0" name=""/>
        <dsp:cNvSpPr/>
      </dsp:nvSpPr>
      <dsp:spPr>
        <a:xfrm>
          <a:off x="1668391" y="2709333"/>
          <a:ext cx="674064" cy="1284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032" y="0"/>
              </a:lnTo>
              <a:lnTo>
                <a:pt x="337032" y="1284421"/>
              </a:lnTo>
              <a:lnTo>
                <a:pt x="674064" y="12844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b="1" kern="1200"/>
        </a:p>
      </dsp:txBody>
      <dsp:txXfrm>
        <a:off x="1969159" y="3315280"/>
        <a:ext cx="72527" cy="72527"/>
      </dsp:txXfrm>
    </dsp:sp>
    <dsp:sp modelId="{806E51F0-436A-4D6F-9E59-A0853EBD9374}">
      <dsp:nvSpPr>
        <dsp:cNvPr id="0" name=""/>
        <dsp:cNvSpPr/>
      </dsp:nvSpPr>
      <dsp:spPr>
        <a:xfrm>
          <a:off x="1668391" y="2663613"/>
          <a:ext cx="674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4064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b="1" kern="1200"/>
        </a:p>
      </dsp:txBody>
      <dsp:txXfrm>
        <a:off x="1988571" y="2692481"/>
        <a:ext cx="33703" cy="33703"/>
      </dsp:txXfrm>
    </dsp:sp>
    <dsp:sp modelId="{3D115924-14E9-4356-8C74-7C4D08BC231F}">
      <dsp:nvSpPr>
        <dsp:cNvPr id="0" name=""/>
        <dsp:cNvSpPr/>
      </dsp:nvSpPr>
      <dsp:spPr>
        <a:xfrm>
          <a:off x="1668391" y="1424912"/>
          <a:ext cx="674064" cy="1284421"/>
        </a:xfrm>
        <a:custGeom>
          <a:avLst/>
          <a:gdLst/>
          <a:ahLst/>
          <a:cxnLst/>
          <a:rect l="0" t="0" r="0" b="0"/>
          <a:pathLst>
            <a:path>
              <a:moveTo>
                <a:pt x="0" y="1284421"/>
              </a:moveTo>
              <a:lnTo>
                <a:pt x="337032" y="1284421"/>
              </a:lnTo>
              <a:lnTo>
                <a:pt x="337032" y="0"/>
              </a:lnTo>
              <a:lnTo>
                <a:pt x="6740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b="1" kern="1200"/>
        </a:p>
      </dsp:txBody>
      <dsp:txXfrm>
        <a:off x="1969159" y="2030859"/>
        <a:ext cx="72527" cy="72527"/>
      </dsp:txXfrm>
    </dsp:sp>
    <dsp:sp modelId="{C7E4AF85-ABAB-4659-B87C-A9234A714EC3}">
      <dsp:nvSpPr>
        <dsp:cNvPr id="0" name=""/>
        <dsp:cNvSpPr/>
      </dsp:nvSpPr>
      <dsp:spPr>
        <a:xfrm rot="16200000">
          <a:off x="-1549421" y="2195565"/>
          <a:ext cx="5408088" cy="102753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/>
            <a:t>Champs disciplinaires</a:t>
          </a:r>
        </a:p>
      </dsp:txBody>
      <dsp:txXfrm>
        <a:off x="-1549421" y="2195565"/>
        <a:ext cx="5408088" cy="1027536"/>
      </dsp:txXfrm>
    </dsp:sp>
    <dsp:sp modelId="{5EAF060C-9E47-45A9-BDDE-D70CFCF1BC2B}">
      <dsp:nvSpPr>
        <dsp:cNvPr id="0" name=""/>
        <dsp:cNvSpPr/>
      </dsp:nvSpPr>
      <dsp:spPr>
        <a:xfrm>
          <a:off x="2342455" y="911143"/>
          <a:ext cx="6887520" cy="102753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Sciences et techniques</a:t>
          </a:r>
          <a:endParaRPr lang="fr-FR" sz="3000" b="1" kern="1200" dirty="0"/>
        </a:p>
      </dsp:txBody>
      <dsp:txXfrm>
        <a:off x="2342455" y="911143"/>
        <a:ext cx="6887520" cy="1027536"/>
      </dsp:txXfrm>
    </dsp:sp>
    <dsp:sp modelId="{0D6F762E-2980-4383-B86A-06C00A6610D8}">
      <dsp:nvSpPr>
        <dsp:cNvPr id="0" name=""/>
        <dsp:cNvSpPr/>
      </dsp:nvSpPr>
      <dsp:spPr>
        <a:xfrm>
          <a:off x="2342455" y="2195565"/>
          <a:ext cx="6934401" cy="1027536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Sciences juridiques, économiques et de gestion</a:t>
          </a:r>
          <a:endParaRPr lang="fr-FR" sz="3000" b="1" kern="1200" dirty="0"/>
        </a:p>
      </dsp:txBody>
      <dsp:txXfrm>
        <a:off x="2342455" y="2195565"/>
        <a:ext cx="6934401" cy="1027536"/>
      </dsp:txXfrm>
    </dsp:sp>
    <dsp:sp modelId="{899EBAB4-2313-4111-80AE-2431140ACBE7}">
      <dsp:nvSpPr>
        <dsp:cNvPr id="0" name=""/>
        <dsp:cNvSpPr/>
      </dsp:nvSpPr>
      <dsp:spPr>
        <a:xfrm>
          <a:off x="2342455" y="3479986"/>
          <a:ext cx="6957859" cy="1027536"/>
        </a:xfrm>
        <a:prstGeom prst="rect">
          <a:avLst/>
        </a:prstGeom>
        <a:solidFill>
          <a:schemeClr val="bg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Langues, Lettres, Arts et sciences humaines et sociales</a:t>
          </a:r>
          <a:endParaRPr lang="fr-FR" sz="3000" b="1" kern="1200" dirty="0"/>
        </a:p>
      </dsp:txBody>
      <dsp:txXfrm>
        <a:off x="2342455" y="3479986"/>
        <a:ext cx="6957859" cy="1027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920DD-DFA5-45D3-8C43-FE94994065C8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549DB-7569-41C1-995F-253FE8613E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64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E955D-62CD-4D58-BBDF-7D751600D685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E0DF9-A18F-49AA-ACF8-AEEF6A451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8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E0DF9-A18F-49AA-ACF8-AEEF6A451E4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834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E0DF9-A18F-49AA-ACF8-AEEF6A451E4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69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ce réservé des not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5124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2AB21CF-2F90-4102-9E1A-425F3A321E3E}" type="slidenum">
              <a:rPr lang="fr-FR" altLang="fr-FR" smtClean="0">
                <a:latin typeface="Arial" panose="020B0604020202020204" pitchFamily="34" charset="0"/>
              </a:rPr>
              <a:pPr/>
              <a:t>7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3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E0DF9-A18F-49AA-ACF8-AEEF6A451E4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63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0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91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452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 flipV="1">
            <a:off x="10227821" y="6745263"/>
            <a:ext cx="1207349" cy="112738"/>
          </a:xfrm>
          <a:prstGeom prst="rect">
            <a:avLst/>
          </a:prstGeom>
          <a:solidFill>
            <a:srgbClr val="0066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 flipV="1">
            <a:off x="1" y="6745263"/>
            <a:ext cx="10110617" cy="11273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2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1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9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4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5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54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76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5587-6A15-4E1F-98DD-9EE8D348B18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3361D-1EE6-447B-8FD5-F96C767CAB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02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object 980"/>
          <p:cNvSpPr txBox="1"/>
          <p:nvPr/>
        </p:nvSpPr>
        <p:spPr>
          <a:xfrm>
            <a:off x="0" y="1"/>
            <a:ext cx="12192000" cy="6849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6"/>
              </a:lnSpc>
            </a:pPr>
            <a:endParaRPr sz="906" dirty="0"/>
          </a:p>
          <a:p>
            <a:pPr marL="5537317" marR="314009" algn="ctr">
              <a:lnSpc>
                <a:spcPts val="3256"/>
              </a:lnSpc>
              <a:spcBef>
                <a:spcPts val="631"/>
              </a:spcBef>
            </a:pPr>
            <a:endParaRPr lang="fr-FR" sz="2809" b="1" i="1" spc="-21" dirty="0">
              <a:solidFill>
                <a:srgbClr val="303A8D"/>
              </a:solidFill>
              <a:latin typeface="Gill Sans MT"/>
              <a:cs typeface="Gill Sans MT"/>
            </a:endParaRPr>
          </a:p>
          <a:p>
            <a:pPr marL="5537317" marR="314009" algn="ctr">
              <a:lnSpc>
                <a:spcPts val="3256"/>
              </a:lnSpc>
              <a:spcBef>
                <a:spcPts val="631"/>
              </a:spcBef>
            </a:pPr>
            <a:endParaRPr lang="fr-FR" sz="2809" b="1" i="1" spc="-21" dirty="0">
              <a:solidFill>
                <a:srgbClr val="303A8D"/>
              </a:solidFill>
              <a:latin typeface="Gill Sans MT"/>
              <a:cs typeface="Gill Sans MT"/>
            </a:endParaRPr>
          </a:p>
          <a:p>
            <a:pPr marL="179388" marR="314009" algn="ctr">
              <a:lnSpc>
                <a:spcPts val="3256"/>
              </a:lnSpc>
              <a:spcBef>
                <a:spcPts val="631"/>
              </a:spcBef>
            </a:pPr>
            <a:r>
              <a:rPr lang="fr-FR" sz="2809" b="1" i="1" spc="-21" dirty="0">
                <a:solidFill>
                  <a:srgbClr val="303A8D"/>
                </a:solidFill>
                <a:latin typeface="Gill Sans MT"/>
                <a:cs typeface="Gill Sans MT"/>
              </a:rPr>
              <a:t>Architecture pédagogique </a:t>
            </a:r>
          </a:p>
          <a:p>
            <a:pPr marL="179388" marR="314009" algn="ctr">
              <a:lnSpc>
                <a:spcPts val="3256"/>
              </a:lnSpc>
              <a:spcBef>
                <a:spcPts val="631"/>
              </a:spcBef>
            </a:pPr>
            <a:r>
              <a:rPr lang="fr-FR" sz="2000" b="1" i="1" spc="-21" dirty="0">
                <a:solidFill>
                  <a:srgbClr val="303A8D"/>
                </a:solidFill>
                <a:latin typeface="Gill Sans MT"/>
                <a:cs typeface="Gill Sans MT"/>
              </a:rPr>
              <a:t>- Pour les deux premières années - </a:t>
            </a:r>
          </a:p>
          <a:p>
            <a:pPr marL="179388" marR="314009" algn="ctr">
              <a:lnSpc>
                <a:spcPts val="3256"/>
              </a:lnSpc>
            </a:pPr>
            <a:r>
              <a:rPr lang="fr-FR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Sciences et techniques</a:t>
            </a:r>
            <a:r>
              <a:rPr lang="fr-FR" sz="2400" b="1" i="1" spc="-21" dirty="0">
                <a:latin typeface="Gill Sans MT"/>
                <a:cs typeface="Gill Sans MT"/>
              </a:rPr>
              <a:t> </a:t>
            </a:r>
            <a:endParaRPr lang="fr-FR" sz="2400" b="1" i="1" spc="-21" dirty="0">
              <a:solidFill>
                <a:srgbClr val="303A8D"/>
              </a:solidFill>
              <a:latin typeface="Gill Sans MT"/>
              <a:cs typeface="Gill Sans MT"/>
            </a:endParaRPr>
          </a:p>
          <a:p>
            <a:pPr marL="179388" marR="314009" algn="ctr">
              <a:lnSpc>
                <a:spcPts val="3256"/>
              </a:lnSpc>
            </a:pPr>
            <a:r>
              <a:rPr lang="fr-FR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Sciences juridiques, économiques et de gestion </a:t>
            </a:r>
            <a:endParaRPr lang="fr-FR" sz="2400" b="1" i="1" spc="-21" dirty="0">
              <a:solidFill>
                <a:srgbClr val="303A8D"/>
              </a:solidFill>
              <a:latin typeface="Gill Sans MT"/>
              <a:cs typeface="Gill Sans MT"/>
            </a:endParaRPr>
          </a:p>
          <a:p>
            <a:pPr marL="179388" marR="314009" algn="ctr">
              <a:lnSpc>
                <a:spcPts val="3256"/>
              </a:lnSpc>
            </a:pPr>
            <a:r>
              <a:rPr lang="fr-FR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Langues, Lettres, Arts et sciences humaines et sociales</a:t>
            </a:r>
            <a:endParaRPr sz="2356" dirty="0">
              <a:latin typeface="Gill Sans MT"/>
              <a:cs typeface="Gill Sans M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409381" y="3541423"/>
            <a:ext cx="4685970" cy="3308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57" name="object 57"/>
          <p:cNvSpPr/>
          <p:nvPr/>
        </p:nvSpPr>
        <p:spPr>
          <a:xfrm>
            <a:off x="4365748" y="3812483"/>
            <a:ext cx="2819070" cy="281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61" name="object 61"/>
          <p:cNvSpPr/>
          <p:nvPr/>
        </p:nvSpPr>
        <p:spPr>
          <a:xfrm>
            <a:off x="3636476" y="3553675"/>
            <a:ext cx="2779491" cy="2779481"/>
          </a:xfrm>
          <a:custGeom>
            <a:avLst/>
            <a:gdLst/>
            <a:ahLst/>
            <a:cxnLst/>
            <a:rect l="l" t="t" r="r" b="b"/>
            <a:pathLst>
              <a:path w="3067735" h="3067723">
                <a:moveTo>
                  <a:pt x="1533880" y="0"/>
                </a:moveTo>
                <a:lnTo>
                  <a:pt x="1408078" y="5084"/>
                </a:lnTo>
                <a:lnTo>
                  <a:pt x="1285076" y="20075"/>
                </a:lnTo>
                <a:lnTo>
                  <a:pt x="1165270" y="44577"/>
                </a:lnTo>
                <a:lnTo>
                  <a:pt x="1049054" y="78196"/>
                </a:lnTo>
                <a:lnTo>
                  <a:pt x="936824" y="120537"/>
                </a:lnTo>
                <a:lnTo>
                  <a:pt x="828973" y="171206"/>
                </a:lnTo>
                <a:lnTo>
                  <a:pt x="725896" y="229807"/>
                </a:lnTo>
                <a:lnTo>
                  <a:pt x="627989" y="295945"/>
                </a:lnTo>
                <a:lnTo>
                  <a:pt x="535646" y="369227"/>
                </a:lnTo>
                <a:lnTo>
                  <a:pt x="449262" y="449257"/>
                </a:lnTo>
                <a:lnTo>
                  <a:pt x="369231" y="535641"/>
                </a:lnTo>
                <a:lnTo>
                  <a:pt x="295949" y="627984"/>
                </a:lnTo>
                <a:lnTo>
                  <a:pt x="229810" y="725891"/>
                </a:lnTo>
                <a:lnTo>
                  <a:pt x="171208" y="828967"/>
                </a:lnTo>
                <a:lnTo>
                  <a:pt x="120539" y="936818"/>
                </a:lnTo>
                <a:lnTo>
                  <a:pt x="78198" y="1049050"/>
                </a:lnTo>
                <a:lnTo>
                  <a:pt x="44578" y="1165266"/>
                </a:lnTo>
                <a:lnTo>
                  <a:pt x="20075" y="1285073"/>
                </a:lnTo>
                <a:lnTo>
                  <a:pt x="5084" y="1408076"/>
                </a:lnTo>
                <a:lnTo>
                  <a:pt x="0" y="1533880"/>
                </a:lnTo>
                <a:lnTo>
                  <a:pt x="5084" y="1659675"/>
                </a:lnTo>
                <a:lnTo>
                  <a:pt x="20075" y="1782671"/>
                </a:lnTo>
                <a:lnTo>
                  <a:pt x="44578" y="1902471"/>
                </a:lnTo>
                <a:lnTo>
                  <a:pt x="78198" y="2018682"/>
                </a:lnTo>
                <a:lnTo>
                  <a:pt x="120539" y="2130909"/>
                </a:lnTo>
                <a:lnTo>
                  <a:pt x="171208" y="2238757"/>
                </a:lnTo>
                <a:lnTo>
                  <a:pt x="229810" y="2341831"/>
                </a:lnTo>
                <a:lnTo>
                  <a:pt x="295949" y="2439736"/>
                </a:lnTo>
                <a:lnTo>
                  <a:pt x="369231" y="2532077"/>
                </a:lnTo>
                <a:lnTo>
                  <a:pt x="449262" y="2618460"/>
                </a:lnTo>
                <a:lnTo>
                  <a:pt x="535646" y="2698490"/>
                </a:lnTo>
                <a:lnTo>
                  <a:pt x="627989" y="2771772"/>
                </a:lnTo>
                <a:lnTo>
                  <a:pt x="725896" y="2837911"/>
                </a:lnTo>
                <a:lnTo>
                  <a:pt x="828973" y="2896513"/>
                </a:lnTo>
                <a:lnTo>
                  <a:pt x="936824" y="2947182"/>
                </a:lnTo>
                <a:lnTo>
                  <a:pt x="1049054" y="2989524"/>
                </a:lnTo>
                <a:lnTo>
                  <a:pt x="1165270" y="3023143"/>
                </a:lnTo>
                <a:lnTo>
                  <a:pt x="1285076" y="3047646"/>
                </a:lnTo>
                <a:lnTo>
                  <a:pt x="1408078" y="3062638"/>
                </a:lnTo>
                <a:lnTo>
                  <a:pt x="1533880" y="3067723"/>
                </a:lnTo>
                <a:lnTo>
                  <a:pt x="1659677" y="3062638"/>
                </a:lnTo>
                <a:lnTo>
                  <a:pt x="1782674" y="3047646"/>
                </a:lnTo>
                <a:lnTo>
                  <a:pt x="1902476" y="3023143"/>
                </a:lnTo>
                <a:lnTo>
                  <a:pt x="2018688" y="2989524"/>
                </a:lnTo>
                <a:lnTo>
                  <a:pt x="2130916" y="2947182"/>
                </a:lnTo>
                <a:lnTo>
                  <a:pt x="2238765" y="2896513"/>
                </a:lnTo>
                <a:lnTo>
                  <a:pt x="2341840" y="2837911"/>
                </a:lnTo>
                <a:lnTo>
                  <a:pt x="2439745" y="2771772"/>
                </a:lnTo>
                <a:lnTo>
                  <a:pt x="2532088" y="2698490"/>
                </a:lnTo>
                <a:lnTo>
                  <a:pt x="2618471" y="2618460"/>
                </a:lnTo>
                <a:lnTo>
                  <a:pt x="2698502" y="2532077"/>
                </a:lnTo>
                <a:lnTo>
                  <a:pt x="2771784" y="2439736"/>
                </a:lnTo>
                <a:lnTo>
                  <a:pt x="2837923" y="2341831"/>
                </a:lnTo>
                <a:lnTo>
                  <a:pt x="2896525" y="2238757"/>
                </a:lnTo>
                <a:lnTo>
                  <a:pt x="2947194" y="2130909"/>
                </a:lnTo>
                <a:lnTo>
                  <a:pt x="2989536" y="2018682"/>
                </a:lnTo>
                <a:lnTo>
                  <a:pt x="3023156" y="1902471"/>
                </a:lnTo>
                <a:lnTo>
                  <a:pt x="3047659" y="1782671"/>
                </a:lnTo>
                <a:lnTo>
                  <a:pt x="3062650" y="1659675"/>
                </a:lnTo>
                <a:lnTo>
                  <a:pt x="3067735" y="1533880"/>
                </a:lnTo>
                <a:lnTo>
                  <a:pt x="3062650" y="1408076"/>
                </a:lnTo>
                <a:lnTo>
                  <a:pt x="3047659" y="1285073"/>
                </a:lnTo>
                <a:lnTo>
                  <a:pt x="3023156" y="1165266"/>
                </a:lnTo>
                <a:lnTo>
                  <a:pt x="2989536" y="1049050"/>
                </a:lnTo>
                <a:lnTo>
                  <a:pt x="2947194" y="936818"/>
                </a:lnTo>
                <a:lnTo>
                  <a:pt x="2896525" y="828967"/>
                </a:lnTo>
                <a:lnTo>
                  <a:pt x="2837923" y="725891"/>
                </a:lnTo>
                <a:lnTo>
                  <a:pt x="2771784" y="627984"/>
                </a:lnTo>
                <a:lnTo>
                  <a:pt x="2698502" y="535641"/>
                </a:lnTo>
                <a:lnTo>
                  <a:pt x="2618471" y="449257"/>
                </a:lnTo>
                <a:lnTo>
                  <a:pt x="2532088" y="369227"/>
                </a:lnTo>
                <a:lnTo>
                  <a:pt x="2439745" y="295945"/>
                </a:lnTo>
                <a:lnTo>
                  <a:pt x="2341840" y="229807"/>
                </a:lnTo>
                <a:lnTo>
                  <a:pt x="2238765" y="171206"/>
                </a:lnTo>
                <a:lnTo>
                  <a:pt x="2130916" y="120537"/>
                </a:lnTo>
                <a:lnTo>
                  <a:pt x="2018688" y="78196"/>
                </a:lnTo>
                <a:lnTo>
                  <a:pt x="1902476" y="44577"/>
                </a:lnTo>
                <a:lnTo>
                  <a:pt x="1782674" y="20075"/>
                </a:lnTo>
                <a:lnTo>
                  <a:pt x="1659677" y="5084"/>
                </a:lnTo>
                <a:lnTo>
                  <a:pt x="1533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62" name="object 62"/>
          <p:cNvSpPr/>
          <p:nvPr/>
        </p:nvSpPr>
        <p:spPr>
          <a:xfrm>
            <a:off x="3636476" y="3553675"/>
            <a:ext cx="2779491" cy="2779481"/>
          </a:xfrm>
          <a:custGeom>
            <a:avLst/>
            <a:gdLst/>
            <a:ahLst/>
            <a:cxnLst/>
            <a:rect l="l" t="t" r="r" b="b"/>
            <a:pathLst>
              <a:path w="3067735" h="3067723">
                <a:moveTo>
                  <a:pt x="1533880" y="0"/>
                </a:moveTo>
                <a:lnTo>
                  <a:pt x="1659677" y="5084"/>
                </a:lnTo>
                <a:lnTo>
                  <a:pt x="1782674" y="20075"/>
                </a:lnTo>
                <a:lnTo>
                  <a:pt x="1902476" y="44577"/>
                </a:lnTo>
                <a:lnTo>
                  <a:pt x="2018688" y="78196"/>
                </a:lnTo>
                <a:lnTo>
                  <a:pt x="2130916" y="120537"/>
                </a:lnTo>
                <a:lnTo>
                  <a:pt x="2238765" y="171206"/>
                </a:lnTo>
                <a:lnTo>
                  <a:pt x="2341840" y="229807"/>
                </a:lnTo>
                <a:lnTo>
                  <a:pt x="2439745" y="295945"/>
                </a:lnTo>
                <a:lnTo>
                  <a:pt x="2532088" y="369227"/>
                </a:lnTo>
                <a:lnTo>
                  <a:pt x="2618471" y="449257"/>
                </a:lnTo>
                <a:lnTo>
                  <a:pt x="2698502" y="535641"/>
                </a:lnTo>
                <a:lnTo>
                  <a:pt x="2771784" y="627984"/>
                </a:lnTo>
                <a:lnTo>
                  <a:pt x="2837923" y="725891"/>
                </a:lnTo>
                <a:lnTo>
                  <a:pt x="2896525" y="828967"/>
                </a:lnTo>
                <a:lnTo>
                  <a:pt x="2947194" y="936818"/>
                </a:lnTo>
                <a:lnTo>
                  <a:pt x="2989536" y="1049050"/>
                </a:lnTo>
                <a:lnTo>
                  <a:pt x="3023156" y="1165266"/>
                </a:lnTo>
                <a:lnTo>
                  <a:pt x="3047659" y="1285073"/>
                </a:lnTo>
                <a:lnTo>
                  <a:pt x="3062650" y="1408076"/>
                </a:lnTo>
                <a:lnTo>
                  <a:pt x="3067735" y="1533880"/>
                </a:lnTo>
                <a:lnTo>
                  <a:pt x="3062650" y="1659675"/>
                </a:lnTo>
                <a:lnTo>
                  <a:pt x="3047659" y="1782671"/>
                </a:lnTo>
                <a:lnTo>
                  <a:pt x="3023156" y="1902471"/>
                </a:lnTo>
                <a:lnTo>
                  <a:pt x="2989536" y="2018682"/>
                </a:lnTo>
                <a:lnTo>
                  <a:pt x="2947194" y="2130909"/>
                </a:lnTo>
                <a:lnTo>
                  <a:pt x="2896525" y="2238757"/>
                </a:lnTo>
                <a:lnTo>
                  <a:pt x="2837923" y="2341831"/>
                </a:lnTo>
                <a:lnTo>
                  <a:pt x="2771784" y="2439736"/>
                </a:lnTo>
                <a:lnTo>
                  <a:pt x="2698502" y="2532077"/>
                </a:lnTo>
                <a:lnTo>
                  <a:pt x="2618471" y="2618460"/>
                </a:lnTo>
                <a:lnTo>
                  <a:pt x="2532088" y="2698490"/>
                </a:lnTo>
                <a:lnTo>
                  <a:pt x="2439745" y="2771772"/>
                </a:lnTo>
                <a:lnTo>
                  <a:pt x="2341840" y="2837911"/>
                </a:lnTo>
                <a:lnTo>
                  <a:pt x="2238765" y="2896513"/>
                </a:lnTo>
                <a:lnTo>
                  <a:pt x="2130916" y="2947182"/>
                </a:lnTo>
                <a:lnTo>
                  <a:pt x="2018688" y="2989524"/>
                </a:lnTo>
                <a:lnTo>
                  <a:pt x="1902476" y="3023143"/>
                </a:lnTo>
                <a:lnTo>
                  <a:pt x="1782674" y="3047646"/>
                </a:lnTo>
                <a:lnTo>
                  <a:pt x="1659677" y="3062638"/>
                </a:lnTo>
                <a:lnTo>
                  <a:pt x="1533880" y="3067723"/>
                </a:lnTo>
                <a:lnTo>
                  <a:pt x="1408078" y="3062638"/>
                </a:lnTo>
                <a:lnTo>
                  <a:pt x="1285076" y="3047646"/>
                </a:lnTo>
                <a:lnTo>
                  <a:pt x="1165270" y="3023143"/>
                </a:lnTo>
                <a:lnTo>
                  <a:pt x="1049054" y="2989524"/>
                </a:lnTo>
                <a:lnTo>
                  <a:pt x="936824" y="2947182"/>
                </a:lnTo>
                <a:lnTo>
                  <a:pt x="828973" y="2896513"/>
                </a:lnTo>
                <a:lnTo>
                  <a:pt x="725896" y="2837911"/>
                </a:lnTo>
                <a:lnTo>
                  <a:pt x="627989" y="2771772"/>
                </a:lnTo>
                <a:lnTo>
                  <a:pt x="535646" y="2698490"/>
                </a:lnTo>
                <a:lnTo>
                  <a:pt x="449262" y="2618460"/>
                </a:lnTo>
                <a:lnTo>
                  <a:pt x="369231" y="2532077"/>
                </a:lnTo>
                <a:lnTo>
                  <a:pt x="295949" y="2439736"/>
                </a:lnTo>
                <a:lnTo>
                  <a:pt x="229810" y="2341831"/>
                </a:lnTo>
                <a:lnTo>
                  <a:pt x="171208" y="2238757"/>
                </a:lnTo>
                <a:lnTo>
                  <a:pt x="120539" y="2130909"/>
                </a:lnTo>
                <a:lnTo>
                  <a:pt x="78198" y="2018682"/>
                </a:lnTo>
                <a:lnTo>
                  <a:pt x="44578" y="1902471"/>
                </a:lnTo>
                <a:lnTo>
                  <a:pt x="20075" y="1782671"/>
                </a:lnTo>
                <a:lnTo>
                  <a:pt x="5084" y="1659675"/>
                </a:lnTo>
                <a:lnTo>
                  <a:pt x="0" y="1533880"/>
                </a:lnTo>
                <a:lnTo>
                  <a:pt x="5084" y="1408076"/>
                </a:lnTo>
                <a:lnTo>
                  <a:pt x="20075" y="1285073"/>
                </a:lnTo>
                <a:lnTo>
                  <a:pt x="44578" y="1165266"/>
                </a:lnTo>
                <a:lnTo>
                  <a:pt x="78198" y="1049050"/>
                </a:lnTo>
                <a:lnTo>
                  <a:pt x="120539" y="936818"/>
                </a:lnTo>
                <a:lnTo>
                  <a:pt x="171208" y="828967"/>
                </a:lnTo>
                <a:lnTo>
                  <a:pt x="229810" y="725891"/>
                </a:lnTo>
                <a:lnTo>
                  <a:pt x="295949" y="627984"/>
                </a:lnTo>
                <a:lnTo>
                  <a:pt x="369231" y="535641"/>
                </a:lnTo>
                <a:lnTo>
                  <a:pt x="449262" y="449257"/>
                </a:lnTo>
                <a:lnTo>
                  <a:pt x="535646" y="369227"/>
                </a:lnTo>
                <a:lnTo>
                  <a:pt x="627989" y="295945"/>
                </a:lnTo>
                <a:lnTo>
                  <a:pt x="725896" y="229807"/>
                </a:lnTo>
                <a:lnTo>
                  <a:pt x="828973" y="171206"/>
                </a:lnTo>
                <a:lnTo>
                  <a:pt x="936824" y="120537"/>
                </a:lnTo>
                <a:lnTo>
                  <a:pt x="1049054" y="78196"/>
                </a:lnTo>
                <a:lnTo>
                  <a:pt x="1165270" y="44577"/>
                </a:lnTo>
                <a:lnTo>
                  <a:pt x="1285076" y="20075"/>
                </a:lnTo>
                <a:lnTo>
                  <a:pt x="1408078" y="5084"/>
                </a:lnTo>
                <a:lnTo>
                  <a:pt x="1533880" y="0"/>
                </a:lnTo>
                <a:close/>
              </a:path>
            </a:pathLst>
          </a:custGeom>
          <a:ln w="10859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65" name="object 65"/>
          <p:cNvSpPr/>
          <p:nvPr/>
        </p:nvSpPr>
        <p:spPr>
          <a:xfrm>
            <a:off x="3645560" y="3541424"/>
            <a:ext cx="2799257" cy="27992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794" name="object 794"/>
          <p:cNvSpPr/>
          <p:nvPr/>
        </p:nvSpPr>
        <p:spPr>
          <a:xfrm>
            <a:off x="0" y="-114620"/>
            <a:ext cx="1355951" cy="803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795" name="object 795"/>
          <p:cNvSpPr/>
          <p:nvPr/>
        </p:nvSpPr>
        <p:spPr>
          <a:xfrm>
            <a:off x="0" y="-48986"/>
            <a:ext cx="1155619" cy="6047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4" name="ZoneTexte 3"/>
          <p:cNvSpPr txBox="1"/>
          <p:nvPr/>
        </p:nvSpPr>
        <p:spPr>
          <a:xfrm>
            <a:off x="3636476" y="1"/>
            <a:ext cx="5116778" cy="107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387" spc="-709" dirty="0">
                <a:solidFill>
                  <a:srgbClr val="9C097B"/>
                </a:solidFill>
                <a:latin typeface="Arial"/>
                <a:cs typeface="Arial"/>
              </a:rPr>
              <a:t>LE BACHELOR</a:t>
            </a:r>
            <a:endParaRPr lang="fr-FR" sz="1631" dirty="0"/>
          </a:p>
        </p:txBody>
      </p:sp>
    </p:spTree>
    <p:extLst>
      <p:ext uri="{BB962C8B-B14F-4D97-AF65-F5344CB8AC3E}">
        <p14:creationId xmlns:p14="http://schemas.microsoft.com/office/powerpoint/2010/main" val="3062169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2éme année « </a:t>
            </a:r>
            <a:r>
              <a:rPr lang="fr-FR" b="1" dirty="0">
                <a:solidFill>
                  <a:srgbClr val="FFFF00"/>
                </a:solidFill>
              </a:rPr>
              <a:t>Parcours biologie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865678"/>
              </p:ext>
            </p:extLst>
          </p:nvPr>
        </p:nvGraphicFramePr>
        <p:xfrm>
          <a:off x="152400" y="515814"/>
          <a:ext cx="11868149" cy="6032532"/>
        </p:xfrm>
        <a:graphic>
          <a:graphicData uri="http://schemas.openxmlformats.org/drawingml/2006/table">
            <a:tbl>
              <a:tblPr firstRow="1" firstCol="1" bandRow="1"/>
              <a:tblGrid>
                <a:gridCol w="410308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482018">
                  <a:extLst>
                    <a:ext uri="{9D8B030D-6E8A-4147-A177-3AD203B41FA5}">
                      <a16:colId xmlns:a16="http://schemas.microsoft.com/office/drawing/2014/main" val="4133064280"/>
                    </a:ext>
                  </a:extLst>
                </a:gridCol>
                <a:gridCol w="205410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1942938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2456164">
                  <a:extLst>
                    <a:ext uri="{9D8B030D-6E8A-4147-A177-3AD203B41FA5}">
                      <a16:colId xmlns:a16="http://schemas.microsoft.com/office/drawing/2014/main" val="3754023297"/>
                    </a:ext>
                  </a:extLst>
                </a:gridCol>
                <a:gridCol w="2299008">
                  <a:extLst>
                    <a:ext uri="{9D8B030D-6E8A-4147-A177-3AD203B41FA5}">
                      <a16:colId xmlns:a16="http://schemas.microsoft.com/office/drawing/2014/main" val="200635315"/>
                    </a:ext>
                  </a:extLst>
                </a:gridCol>
                <a:gridCol w="2086708">
                  <a:extLst>
                    <a:ext uri="{9D8B030D-6E8A-4147-A177-3AD203B41FA5}">
                      <a16:colId xmlns:a16="http://schemas.microsoft.com/office/drawing/2014/main" val="3428839826"/>
                    </a:ext>
                  </a:extLst>
                </a:gridCol>
                <a:gridCol w="1348154">
                  <a:extLst>
                    <a:ext uri="{9D8B030D-6E8A-4147-A177-3AD203B41FA5}">
                      <a16:colId xmlns:a16="http://schemas.microsoft.com/office/drawing/2014/main" val="849845666"/>
                    </a:ext>
                  </a:extLst>
                </a:gridCol>
                <a:gridCol w="637441">
                  <a:extLst>
                    <a:ext uri="{9D8B030D-6E8A-4147-A177-3AD203B41FA5}">
                      <a16:colId xmlns:a16="http://schemas.microsoft.com/office/drawing/2014/main" val="1299511521"/>
                    </a:ext>
                  </a:extLst>
                </a:gridCol>
              </a:tblGrid>
              <a:tr h="10504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Biologie et écologie des organismes vivants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5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500" b="1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Physique 2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Initiation aux techniques spectroscopiques d’analyse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 : </a:t>
                      </a: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Biostatistique</a:t>
                      </a:r>
                      <a:endParaRPr lang="fr-FR" sz="15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Skills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9031"/>
                  </a:ext>
                </a:extLst>
              </a:tr>
              <a:tr h="1050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5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Biochimie structurale et métabolique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Optique-Nucléaire-Thermodynamique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organique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 </a:t>
                      </a:r>
                      <a:r>
                        <a:rPr lang="ar-MA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civilisation…  </a:t>
                      </a:r>
                      <a:endParaRPr lang="fr-FR" sz="15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5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5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35068"/>
                  </a:ext>
                </a:extLst>
              </a:tr>
              <a:tr h="702707"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 Biologie Chimie Physique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82075"/>
                  </a:ext>
                </a:extLst>
              </a:tr>
              <a:tr h="13874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5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Microbiologie et génétique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</a:t>
                      </a:r>
                      <a:r>
                        <a:rPr lang="fr-FR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Programmation 1 (Python)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 : </a:t>
                      </a: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Biostatistique</a:t>
                      </a:r>
                      <a:endParaRPr lang="fr-FR" sz="15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Skills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18172"/>
                  </a:ext>
                </a:extLst>
              </a:tr>
              <a:tr h="1050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Biochimie structurale et métabolique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organique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 </a:t>
                      </a:r>
                      <a:r>
                        <a:rPr lang="ar-MA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قانون البيئة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 …</a:t>
                      </a:r>
                      <a:endParaRPr lang="fr-FR" sz="15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5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40029"/>
                  </a:ext>
                </a:extLst>
              </a:tr>
              <a:tr h="60593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1 - Biologie informatique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4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13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2éme année « </a:t>
            </a:r>
            <a:r>
              <a:rPr lang="fr-FR" b="1" dirty="0">
                <a:solidFill>
                  <a:srgbClr val="FFFF00"/>
                </a:solidFill>
              </a:rPr>
              <a:t>Parcours Géologie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86552"/>
              </p:ext>
            </p:extLst>
          </p:nvPr>
        </p:nvGraphicFramePr>
        <p:xfrm>
          <a:off x="235599" y="541795"/>
          <a:ext cx="11720804" cy="5956463"/>
        </p:xfrm>
        <a:graphic>
          <a:graphicData uri="http://schemas.openxmlformats.org/drawingml/2006/table">
            <a:tbl>
              <a:tblPr firstRow="1" firstCol="1" bandRow="1"/>
              <a:tblGrid>
                <a:gridCol w="374001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507247">
                  <a:extLst>
                    <a:ext uri="{9D8B030D-6E8A-4147-A177-3AD203B41FA5}">
                      <a16:colId xmlns:a16="http://schemas.microsoft.com/office/drawing/2014/main" val="686875552"/>
                    </a:ext>
                  </a:extLst>
                </a:gridCol>
                <a:gridCol w="202860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1670376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177905">
                  <a:extLst>
                    <a:ext uri="{9D8B030D-6E8A-4147-A177-3AD203B41FA5}">
                      <a16:colId xmlns:a16="http://schemas.microsoft.com/office/drawing/2014/main" val="808031499"/>
                    </a:ext>
                  </a:extLst>
                </a:gridCol>
                <a:gridCol w="2130522">
                  <a:extLst>
                    <a:ext uri="{9D8B030D-6E8A-4147-A177-3AD203B41FA5}">
                      <a16:colId xmlns:a16="http://schemas.microsoft.com/office/drawing/2014/main" val="2045878455"/>
                    </a:ext>
                  </a:extLst>
                </a:gridCol>
                <a:gridCol w="2893512">
                  <a:extLst>
                    <a:ext uri="{9D8B030D-6E8A-4147-A177-3AD203B41FA5}">
                      <a16:colId xmlns:a16="http://schemas.microsoft.com/office/drawing/2014/main" val="3885741386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val="200679512"/>
                    </a:ext>
                  </a:extLst>
                </a:gridCol>
                <a:gridCol w="963710">
                  <a:extLst>
                    <a:ext uri="{9D8B030D-6E8A-4147-A177-3AD203B41FA5}">
                      <a16:colId xmlns:a16="http://schemas.microsoft.com/office/drawing/2014/main" val="4028057259"/>
                    </a:ext>
                  </a:extLst>
                </a:gridCol>
                <a:gridCol w="495882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126792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Géophysique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Physique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Initiation aux techniques spectroscopiques d’analyse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 :</a:t>
                      </a:r>
                      <a:r>
                        <a:rPr lang="fr-FR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STATISTIQUES-traitement de données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9031"/>
                  </a:ext>
                </a:extLst>
              </a:tr>
              <a:tr h="1267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Pétrologie et minéralogie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Optique-Nucléaire-Thermodynamique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Cristallographie et Radiocristallographie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civilisation…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35068"/>
                  </a:ext>
                </a:extLst>
              </a:tr>
              <a:tr h="579947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 Géologie Chimie Physique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82075"/>
                  </a:ext>
                </a:extLst>
              </a:tr>
              <a:tr h="126792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année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SIG-Télédétection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Programmation 1 (Python)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 : </a:t>
                      </a: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STATISTIQUES-traitement de données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18172"/>
                  </a:ext>
                </a:extLst>
              </a:tr>
              <a:tr h="12679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Cartographie (topographie et cartographie) 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Eléments de traitement de signal et traitement d’images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600" b="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civilisation…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40029"/>
                  </a:ext>
                </a:extLst>
              </a:tr>
              <a:tr h="291746"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1 - Géologie informatique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4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9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0" y="363257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2éme année « </a:t>
            </a:r>
            <a:r>
              <a:rPr lang="fr-FR" b="1" dirty="0">
                <a:solidFill>
                  <a:srgbClr val="FFFF00"/>
                </a:solidFill>
              </a:rPr>
              <a:t>Sciences de l’environnement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03222"/>
              </p:ext>
            </p:extLst>
          </p:nvPr>
        </p:nvGraphicFramePr>
        <p:xfrm>
          <a:off x="84311" y="1229796"/>
          <a:ext cx="12023380" cy="3144659"/>
        </p:xfrm>
        <a:graphic>
          <a:graphicData uri="http://schemas.openxmlformats.org/drawingml/2006/table">
            <a:tbl>
              <a:tblPr firstRow="1" firstCol="1" bandRow="1"/>
              <a:tblGrid>
                <a:gridCol w="443227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364088675"/>
                    </a:ext>
                  </a:extLst>
                </a:gridCol>
                <a:gridCol w="257908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2058083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2349794">
                  <a:extLst>
                    <a:ext uri="{9D8B030D-6E8A-4147-A177-3AD203B41FA5}">
                      <a16:colId xmlns:a16="http://schemas.microsoft.com/office/drawing/2014/main" val="566596604"/>
                    </a:ext>
                  </a:extLst>
                </a:gridCol>
                <a:gridCol w="2297723">
                  <a:extLst>
                    <a:ext uri="{9D8B030D-6E8A-4147-A177-3AD203B41FA5}">
                      <a16:colId xmlns:a16="http://schemas.microsoft.com/office/drawing/2014/main" val="2701971514"/>
                    </a:ext>
                  </a:extLst>
                </a:gridCol>
                <a:gridCol w="2016369">
                  <a:extLst>
                    <a:ext uri="{9D8B030D-6E8A-4147-A177-3AD203B41FA5}">
                      <a16:colId xmlns:a16="http://schemas.microsoft.com/office/drawing/2014/main" val="3466983913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1816124172"/>
                    </a:ext>
                  </a:extLst>
                </a:gridCol>
                <a:gridCol w="794922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141135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32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3200" b="1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Biologie et écologie des organismes vivants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80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Géophysique</a:t>
                      </a:r>
                      <a:endParaRPr lang="fr-FR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Math : Statistiques descriptives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8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</a:t>
                      </a:r>
                      <a:endParaRPr lang="fr-FR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9031"/>
                  </a:ext>
                </a:extLst>
              </a:tr>
              <a:tr h="17333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 : </a:t>
                      </a: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Biochimie structurale et métabolique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: </a:t>
                      </a:r>
                      <a:r>
                        <a:rPr lang="fr-FR" sz="180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Pétrologie et minéralogie </a:t>
                      </a:r>
                      <a:endParaRPr lang="fr-FR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 </a:t>
                      </a: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de l’environnement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 Initiation à la gestion de l’</a:t>
                      </a: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environnement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8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35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204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2éme année «</a:t>
            </a:r>
            <a:r>
              <a:rPr lang="fr-FR" b="1" dirty="0">
                <a:solidFill>
                  <a:srgbClr val="FFFF00"/>
                </a:solidFill>
              </a:rPr>
              <a:t> Parcours Physique Chimie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19798"/>
              </p:ext>
            </p:extLst>
          </p:nvPr>
        </p:nvGraphicFramePr>
        <p:xfrm>
          <a:off x="257907" y="672676"/>
          <a:ext cx="11676187" cy="5334739"/>
        </p:xfrm>
        <a:graphic>
          <a:graphicData uri="http://schemas.openxmlformats.org/drawingml/2006/table">
            <a:tbl>
              <a:tblPr firstRow="1" firstCol="1" bandRow="1"/>
              <a:tblGrid>
                <a:gridCol w="422031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455862">
                  <a:extLst>
                    <a:ext uri="{9D8B030D-6E8A-4147-A177-3AD203B41FA5}">
                      <a16:colId xmlns:a16="http://schemas.microsoft.com/office/drawing/2014/main" val="3616010722"/>
                    </a:ext>
                  </a:extLst>
                </a:gridCol>
                <a:gridCol w="202087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1668360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178576">
                  <a:extLst>
                    <a:ext uri="{9D8B030D-6E8A-4147-A177-3AD203B41FA5}">
                      <a16:colId xmlns:a16="http://schemas.microsoft.com/office/drawing/2014/main" val="1583041141"/>
                    </a:ext>
                  </a:extLst>
                </a:gridCol>
                <a:gridCol w="2229633">
                  <a:extLst>
                    <a:ext uri="{9D8B030D-6E8A-4147-A177-3AD203B41FA5}">
                      <a16:colId xmlns:a16="http://schemas.microsoft.com/office/drawing/2014/main" val="1942162899"/>
                    </a:ext>
                  </a:extLst>
                </a:gridCol>
                <a:gridCol w="2467627">
                  <a:extLst>
                    <a:ext uri="{9D8B030D-6E8A-4147-A177-3AD203B41FA5}">
                      <a16:colId xmlns:a16="http://schemas.microsoft.com/office/drawing/2014/main" val="2285201803"/>
                    </a:ext>
                  </a:extLst>
                </a:gridCol>
                <a:gridCol w="2492680">
                  <a:extLst>
                    <a:ext uri="{9D8B030D-6E8A-4147-A177-3AD203B41FA5}">
                      <a16:colId xmlns:a16="http://schemas.microsoft.com/office/drawing/2014/main" val="2940083258"/>
                    </a:ext>
                  </a:extLst>
                </a:gridCol>
                <a:gridCol w="1065337">
                  <a:extLst>
                    <a:ext uri="{9D8B030D-6E8A-4147-A177-3AD203B41FA5}">
                      <a16:colId xmlns:a16="http://schemas.microsoft.com/office/drawing/2014/main" val="355404645"/>
                    </a:ext>
                  </a:extLst>
                </a:gridCol>
                <a:gridCol w="493994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10513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inorganique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Thermodynamique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</a:t>
                      </a:r>
                      <a:r>
                        <a:rPr lang="fr-FR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et Programmation (Python)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9031"/>
                  </a:ext>
                </a:extLst>
              </a:tr>
              <a:tr h="10692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organique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Mécanique</a:t>
                      </a:r>
                      <a:r>
                        <a:rPr lang="fr-FR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Stat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outils  statistiques au service de la qualité de mesure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civilisation…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35068"/>
                  </a:ext>
                </a:extLst>
              </a:tr>
              <a:tr h="764085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</a:rPr>
                        <a:t>2- Chimie Physique</a:t>
                      </a: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82075"/>
                  </a:ext>
                </a:extLst>
              </a:tr>
              <a:tr h="9540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année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en-US" sz="16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Electricité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inorganique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Programmation 1 (Python)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18172"/>
                  </a:ext>
                </a:extLst>
              </a:tr>
              <a:tr h="10692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Mécanique I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organique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– </a:t>
                      </a: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Entreprenariat-Management général-Histoire et civilisation…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40029"/>
                  </a:ext>
                </a:extLst>
              </a:tr>
              <a:tr h="411917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1 -</a:t>
                      </a:r>
                      <a:r>
                        <a:rPr lang="fr-FR" sz="28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Phys</a:t>
                      </a:r>
                      <a:r>
                        <a:rPr lang="fr-FR" sz="2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Chimie informatique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4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753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1</a:t>
            </a:r>
            <a:r>
              <a:rPr lang="fr-FR" b="1" baseline="30000" dirty="0"/>
              <a:t>ère</a:t>
            </a:r>
            <a:r>
              <a:rPr lang="fr-FR" b="1" dirty="0"/>
              <a:t> année «</a:t>
            </a:r>
            <a:r>
              <a:rPr lang="fr-FR" b="1" dirty="0">
                <a:solidFill>
                  <a:srgbClr val="FFFF00"/>
                </a:solidFill>
              </a:rPr>
              <a:t> Parcours Mathématiques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90834"/>
              </p:ext>
            </p:extLst>
          </p:nvPr>
        </p:nvGraphicFramePr>
        <p:xfrm>
          <a:off x="0" y="459733"/>
          <a:ext cx="11723076" cy="3082046"/>
        </p:xfrm>
        <a:graphic>
          <a:graphicData uri="http://schemas.openxmlformats.org/drawingml/2006/table">
            <a:tbl>
              <a:tblPr firstRow="1" firstCol="1" bandRow="1"/>
              <a:tblGrid>
                <a:gridCol w="668215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559336">
                  <a:extLst>
                    <a:ext uri="{9D8B030D-6E8A-4147-A177-3AD203B41FA5}">
                      <a16:colId xmlns:a16="http://schemas.microsoft.com/office/drawing/2014/main" val="364088675"/>
                    </a:ext>
                  </a:extLst>
                </a:gridCol>
                <a:gridCol w="375781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2420330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3460857">
                  <a:extLst>
                    <a:ext uri="{9D8B030D-6E8A-4147-A177-3AD203B41FA5}">
                      <a16:colId xmlns:a16="http://schemas.microsoft.com/office/drawing/2014/main" val="4186162317"/>
                    </a:ext>
                  </a:extLst>
                </a:gridCol>
                <a:gridCol w="1813437">
                  <a:extLst>
                    <a:ext uri="{9D8B030D-6E8A-4147-A177-3AD203B41FA5}">
                      <a16:colId xmlns:a16="http://schemas.microsoft.com/office/drawing/2014/main" val="192373924"/>
                    </a:ext>
                  </a:extLst>
                </a:gridCol>
                <a:gridCol w="957801">
                  <a:extLst>
                    <a:ext uri="{9D8B030D-6E8A-4147-A177-3AD203B41FA5}">
                      <a16:colId xmlns:a16="http://schemas.microsoft.com/office/drawing/2014/main" val="2710531125"/>
                    </a:ext>
                  </a:extLst>
                </a:gridCol>
                <a:gridCol w="971341">
                  <a:extLst>
                    <a:ext uri="{9D8B030D-6E8A-4147-A177-3AD203B41FA5}">
                      <a16:colId xmlns:a16="http://schemas.microsoft.com/office/drawing/2014/main" val="1816124172"/>
                    </a:ext>
                  </a:extLst>
                </a:gridCol>
                <a:gridCol w="495978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153036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 fondatrice</a:t>
                      </a:r>
                      <a:endParaRPr lang="fr-F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Phy1 : 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Ondes-Nucléaire –Electricité- Mécanique Newtonienne)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M1 : </a:t>
                      </a:r>
                      <a:r>
                        <a:rPr lang="fr-FR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 1 : Notions de logique et langage de base de la théorie des ensembles- Relations binaires et Applications- Polynômes- Fractions rationnelles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Introduction à l’informatique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97388"/>
                  </a:ext>
                </a:extLst>
              </a:tr>
              <a:tr h="15516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Chimie 1 : (Atomistique-Thermochimie-Chimie en solution -Chimie organique 1 )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M1  : </a:t>
                      </a:r>
                      <a:r>
                        <a:rPr lang="fr-FR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1 : Suites numériques- Fonctions réelles d'une variable réelle- (Grands théorèmes : Théorème des valeurs intermédiaires, Théorèmes des accroissements finis,……etc.) et applications- Equations différentielles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8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48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Contenu modulaire </a:t>
            </a:r>
            <a:r>
              <a:rPr lang="fr-FR" b="1" dirty="0"/>
              <a:t>de la 2éme année «</a:t>
            </a:r>
            <a:r>
              <a:rPr lang="fr-FR" b="1" dirty="0">
                <a:solidFill>
                  <a:srgbClr val="FFFF00"/>
                </a:solidFill>
              </a:rPr>
              <a:t> Parcours Mathématiques</a:t>
            </a:r>
            <a:r>
              <a:rPr lang="fr-FR" b="1" dirty="0"/>
              <a:t>»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88159"/>
              </p:ext>
            </p:extLst>
          </p:nvPr>
        </p:nvGraphicFramePr>
        <p:xfrm>
          <a:off x="4" y="528465"/>
          <a:ext cx="12191997" cy="6162104"/>
        </p:xfrm>
        <a:graphic>
          <a:graphicData uri="http://schemas.openxmlformats.org/drawingml/2006/table">
            <a:tbl>
              <a:tblPr firstRow="1" firstCol="1" bandRow="1"/>
              <a:tblGrid>
                <a:gridCol w="410304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142957">
                  <a:extLst>
                    <a:ext uri="{9D8B030D-6E8A-4147-A177-3AD203B41FA5}">
                      <a16:colId xmlns:a16="http://schemas.microsoft.com/office/drawing/2014/main" val="1971254956"/>
                    </a:ext>
                  </a:extLst>
                </a:gridCol>
                <a:gridCol w="363414">
                  <a:extLst>
                    <a:ext uri="{9D8B030D-6E8A-4147-A177-3AD203B41FA5}">
                      <a16:colId xmlns:a16="http://schemas.microsoft.com/office/drawing/2014/main" val="364088675"/>
                    </a:ext>
                  </a:extLst>
                </a:gridCol>
                <a:gridCol w="211014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1808235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3019430">
                  <a:extLst>
                    <a:ext uri="{9D8B030D-6E8A-4147-A177-3AD203B41FA5}">
                      <a16:colId xmlns:a16="http://schemas.microsoft.com/office/drawing/2014/main" val="2012477065"/>
                    </a:ext>
                  </a:extLst>
                </a:gridCol>
                <a:gridCol w="2122832">
                  <a:extLst>
                    <a:ext uri="{9D8B030D-6E8A-4147-A177-3AD203B41FA5}">
                      <a16:colId xmlns:a16="http://schemas.microsoft.com/office/drawing/2014/main" val="4168063317"/>
                    </a:ext>
                  </a:extLst>
                </a:gridCol>
                <a:gridCol w="2346983">
                  <a:extLst>
                    <a:ext uri="{9D8B030D-6E8A-4147-A177-3AD203B41FA5}">
                      <a16:colId xmlns:a16="http://schemas.microsoft.com/office/drawing/2014/main" val="2256606934"/>
                    </a:ext>
                  </a:extLst>
                </a:gridCol>
                <a:gridCol w="1251012">
                  <a:extLst>
                    <a:ext uri="{9D8B030D-6E8A-4147-A177-3AD203B41FA5}">
                      <a16:colId xmlns:a16="http://schemas.microsoft.com/office/drawing/2014/main" val="608323785"/>
                    </a:ext>
                  </a:extLst>
                </a:gridCol>
                <a:gridCol w="515816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65430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4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Analyse 3</a:t>
                      </a:r>
                    </a:p>
                    <a:p>
                      <a:pPr algn="just"/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Phy2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Mécanique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224633"/>
                  </a:ext>
                </a:extLst>
              </a:tr>
              <a:tr h="1090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2</a:t>
                      </a:r>
                    </a:p>
                    <a:p>
                      <a:pPr marL="0" algn="just" defTabSz="914400" rtl="0" eaLnBrk="1" latinLnBrk="0" hangingPunct="1"/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 2 : Groupes. Anneaux et corps-Arithmétique </a:t>
                      </a:r>
                      <a:r>
                        <a:rPr lang="fr-FR" sz="1600" b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dans Z</a:t>
                      </a: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Management général-Histoire et civilisation…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898481"/>
                  </a:ext>
                </a:extLst>
              </a:tr>
              <a:tr h="445030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 </a:t>
                      </a:r>
                      <a:r>
                        <a:rPr lang="fr-FR" altLang="fr-FR" sz="2000" b="1" dirty="0">
                          <a:solidFill>
                            <a:srgbClr val="FF0000"/>
                          </a:solidFill>
                        </a:rPr>
                        <a:t>Mathématiques et applications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fr-FR" sz="16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1280"/>
                  </a:ext>
                </a:extLst>
              </a:tr>
              <a:tr h="654301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0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000" b="1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Analyse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Optique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Electricité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2 :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et Programmation (Python)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9031"/>
                  </a:ext>
                </a:extLst>
              </a:tr>
              <a:tr h="954058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 2 : Groupes. Anneaux et corps-Arithmétique dans 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Mécanique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civilisation…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35068"/>
                  </a:ext>
                </a:extLst>
              </a:tr>
              <a:tr h="574920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 </a:t>
                      </a: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Math Physique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82075"/>
                  </a:ext>
                </a:extLst>
              </a:tr>
              <a:tr h="46248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2000" b="1" baseline="30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année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 : Algèbre 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Programmation 1 (langage C)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Phys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Mécanique  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18172"/>
                  </a:ext>
                </a:extLst>
              </a:tr>
              <a:tr h="954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 : </a:t>
                      </a:r>
                      <a:r>
                        <a:rPr lang="fr-FR" sz="16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Algèbre 2 : Groupes. Anneaux et corps- Arithmétique dans 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: 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Algorithmique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 :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MA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 général-Histoire et civilisation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40029"/>
                  </a:ext>
                </a:extLst>
              </a:tr>
              <a:tr h="272588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1 -</a:t>
                      </a: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Math informatique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4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129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Modules d’ouvertures</a:t>
            </a:r>
            <a:r>
              <a:rPr lang="fr-FR" sz="2000" b="1" dirty="0">
                <a:solidFill>
                  <a:schemeClr val="accent6"/>
                </a:solidFill>
                <a:ea typeface="Calibri"/>
                <a:cs typeface="Arial"/>
              </a:rPr>
              <a:t> </a:t>
            </a:r>
            <a:r>
              <a:rPr lang="fr-FR" sz="2000" b="1" dirty="0">
                <a:solidFill>
                  <a:srgbClr val="FFFF00"/>
                </a:solidFill>
                <a:ea typeface="Calibri"/>
                <a:cs typeface="Arial"/>
              </a:rPr>
              <a:t>au choix</a:t>
            </a:r>
            <a:r>
              <a:rPr lang="fr-FR" sz="2000" b="1" dirty="0">
                <a:solidFill>
                  <a:srgbClr val="FFFF00"/>
                </a:solidFill>
              </a:rPr>
              <a:t> </a:t>
            </a:r>
            <a:r>
              <a:rPr lang="fr-FR" sz="2000" b="1" dirty="0">
                <a:solidFill>
                  <a:schemeClr val="bg1"/>
                </a:solidFill>
              </a:rPr>
              <a:t>pour les filières scientifiques</a:t>
            </a:r>
            <a:endParaRPr lang="fr-F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42117"/>
              </p:ext>
            </p:extLst>
          </p:nvPr>
        </p:nvGraphicFramePr>
        <p:xfrm>
          <a:off x="2091846" y="336115"/>
          <a:ext cx="8482208" cy="647934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233797">
                  <a:extLst>
                    <a:ext uri="{9D8B030D-6E8A-4147-A177-3AD203B41FA5}">
                      <a16:colId xmlns:a16="http://schemas.microsoft.com/office/drawing/2014/main" val="2028436559"/>
                    </a:ext>
                  </a:extLst>
                </a:gridCol>
                <a:gridCol w="4248411">
                  <a:extLst>
                    <a:ext uri="{9D8B030D-6E8A-4147-A177-3AD203B41FA5}">
                      <a16:colId xmlns:a16="http://schemas.microsoft.com/office/drawing/2014/main" val="1545040748"/>
                    </a:ext>
                  </a:extLst>
                </a:gridCol>
              </a:tblGrid>
              <a:tr h="3267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Intitulés des modules </a:t>
                      </a:r>
                      <a:endParaRPr lang="fr-FR" sz="1800" b="1" i="0" u="none" strike="noStrike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004428399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Initiation à l’entreprenariat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الثقافة المغربية والهوية</a:t>
                      </a:r>
                      <a:endParaRPr lang="ar-MA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9917729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Management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تاريخ العلوم والتقنيات</a:t>
                      </a:r>
                      <a:endParaRPr lang="ar-MA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43570909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Eléments fondamentaux d’économie générale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  تاريخ المغرب</a:t>
                      </a:r>
                      <a:endParaRPr lang="ar-MA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55193639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Introduction au droit 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أخلاقيات علوم الحياة والطبيعة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275013522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Economie du Maroc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تاریخ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شمال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إفریقیا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ﻤﻦ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ﺍﻠﻌﺼﻮﺮ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ﺍﻠﻘﺪﻴﻤﺔ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ﺍﻠﻲ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ﺍﻠﻌﺼﺮ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ﺍﻠﺤﺎﻀﺮ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4071899969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Culture économique et méthode</a:t>
                      </a: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تاریخ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المغرب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35821937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Sciences politiques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مبادئ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التفكیر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الفلسفي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ﻮﺍﻠﻔﻜﺮ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النقدي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02363682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Marketing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تاریخ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الأفكار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والتقنیات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715825928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finance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الفلسفة الغربية والآسيوية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307805068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droit constitutionnel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الفلسفة في العالم العربي الإسلامي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3022803708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Comptabilité générale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الفلسفة والثقافة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004228125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Criminologie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تاريخ الفكر الاجتماعي والسياسي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021167564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Art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الأنتروبولوجیا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الاجتماعیة</a:t>
                      </a: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ar-MA" sz="1800" b="1" u="none" strike="noStrike" dirty="0" err="1">
                          <a:effectLst/>
                          <a:cs typeface="+mj-cs"/>
                        </a:rPr>
                        <a:t>والثقافیة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294437022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Ethique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MA" sz="1800" b="1" u="none" strike="noStrike" dirty="0">
                          <a:effectLst/>
                          <a:cs typeface="+mj-cs"/>
                        </a:rPr>
                        <a:t>التواصل والفضاء العام</a:t>
                      </a: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557246488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fr-FR" sz="1800" b="1" u="none" strike="noStrike" dirty="0">
                          <a:effectLst/>
                        </a:rPr>
                        <a:t>Histoire des sciences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818237735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Dynamique de l’espace urbain</a:t>
                      </a: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3981711996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Psychosociologie des organisations</a:t>
                      </a:r>
                    </a:p>
                  </a:txBody>
                  <a:tcPr marL="2667" marR="2667" marT="2667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90916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3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-1" y="2406867"/>
            <a:ext cx="12192001" cy="1325563"/>
          </a:xfrm>
          <a:prstGeom prst="rect">
            <a:avLst/>
          </a:prstGeom>
          <a:solidFill>
            <a:srgbClr val="91067E"/>
          </a:soli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Champ disciplinaire </a:t>
            </a:r>
            <a:b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</a:br>
            <a:r>
              <a:rPr lang="fr-FR" altLang="fr-FR" b="1" dirty="0">
                <a:solidFill>
                  <a:schemeClr val="bg1"/>
                </a:solidFill>
                <a:cs typeface="Sultan bold" pitchFamily="2" charset="-78"/>
              </a:rPr>
              <a:t>Sciences Juridiques, économiques et de gestion</a:t>
            </a:r>
            <a:endParaRPr lang="fr-FR" b="1" dirty="0">
              <a:solidFill>
                <a:schemeClr val="bg1"/>
              </a:solidFill>
              <a:latin typeface="Sakkal Majalla" pitchFamily="2" charset="-78"/>
              <a:ea typeface="Calibri" panose="020F0502020204030204" pitchFamily="34" charset="0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5429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0"/>
          <p:cNvSpPr txBox="1"/>
          <p:nvPr/>
        </p:nvSpPr>
        <p:spPr>
          <a:xfrm rot="16200000">
            <a:off x="-582229" y="3122179"/>
            <a:ext cx="1528674" cy="364213"/>
          </a:xfrm>
          <a:prstGeom prst="roundRect">
            <a:avLst/>
          </a:prstGeom>
          <a:solidFill>
            <a:srgbClr val="0072C7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fr-FR" sz="1539" b="1" dirty="0">
                <a:solidFill>
                  <a:schemeClr val="bg1"/>
                </a:solidFill>
                <a:cs typeface="Sultan bold" pitchFamily="2" charset="-78"/>
              </a:rPr>
              <a:t>Baccalauréat</a:t>
            </a:r>
          </a:p>
        </p:txBody>
      </p:sp>
      <p:sp>
        <p:nvSpPr>
          <p:cNvPr id="11" name="TextBox 39"/>
          <p:cNvSpPr txBox="1"/>
          <p:nvPr/>
        </p:nvSpPr>
        <p:spPr>
          <a:xfrm rot="16200000">
            <a:off x="-354628" y="3135981"/>
            <a:ext cx="1806377" cy="36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96" b="1" dirty="0">
                <a:solidFill>
                  <a:srgbClr val="FF0000"/>
                </a:solidFill>
                <a:cs typeface="Sultan bold" pitchFamily="2" charset="-78"/>
              </a:rPr>
              <a:t>Orientation</a:t>
            </a:r>
            <a:endParaRPr lang="fr-FR" sz="1539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acen Casablanca Heavy" panose="02000000000000000000" pitchFamily="2" charset="-78"/>
              <a:cs typeface="Hacen Casablanca Heavy" panose="02000000000000000000" pitchFamily="2" charset="-78"/>
            </a:endParaRPr>
          </a:p>
        </p:txBody>
      </p:sp>
      <p:cxnSp>
        <p:nvCxnSpPr>
          <p:cNvPr id="12" name="Straight Connector 145"/>
          <p:cNvCxnSpPr/>
          <p:nvPr/>
        </p:nvCxnSpPr>
        <p:spPr>
          <a:xfrm>
            <a:off x="950460" y="1792384"/>
            <a:ext cx="14302" cy="150105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45"/>
          <p:cNvCxnSpPr/>
          <p:nvPr/>
        </p:nvCxnSpPr>
        <p:spPr>
          <a:xfrm>
            <a:off x="969618" y="3298728"/>
            <a:ext cx="17829" cy="1573296"/>
          </a:xfrm>
          <a:prstGeom prst="line">
            <a:avLst/>
          </a:prstGeom>
          <a:ln w="57150">
            <a:solidFill>
              <a:srgbClr val="0072C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97"/>
          <p:cNvCxnSpPr/>
          <p:nvPr/>
        </p:nvCxnSpPr>
        <p:spPr>
          <a:xfrm>
            <a:off x="662717" y="3322500"/>
            <a:ext cx="287743" cy="0"/>
          </a:xfrm>
          <a:prstGeom prst="line">
            <a:avLst/>
          </a:prstGeom>
          <a:ln w="57150">
            <a:solidFill>
              <a:srgbClr val="0072C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Accolade ouvrante 25"/>
          <p:cNvSpPr/>
          <p:nvPr/>
        </p:nvSpPr>
        <p:spPr>
          <a:xfrm>
            <a:off x="3165443" y="3557167"/>
            <a:ext cx="242727" cy="2610306"/>
          </a:xfrm>
          <a:prstGeom prst="leftBrace">
            <a:avLst/>
          </a:prstGeom>
          <a:solidFill>
            <a:schemeClr val="bg1"/>
          </a:solidFill>
          <a:ln w="412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Straight Connector 147"/>
          <p:cNvCxnSpPr/>
          <p:nvPr/>
        </p:nvCxnSpPr>
        <p:spPr>
          <a:xfrm flipV="1">
            <a:off x="973653" y="4855980"/>
            <a:ext cx="237724" cy="0"/>
          </a:xfrm>
          <a:prstGeom prst="line">
            <a:avLst/>
          </a:prstGeom>
          <a:ln w="57150">
            <a:solidFill>
              <a:srgbClr val="0072C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Left Arrow 161"/>
          <p:cNvSpPr/>
          <p:nvPr/>
        </p:nvSpPr>
        <p:spPr>
          <a:xfrm rot="10800000" flipV="1">
            <a:off x="1084464" y="4313995"/>
            <a:ext cx="1516249" cy="1071274"/>
          </a:xfrm>
          <a:prstGeom prst="leftArrow">
            <a:avLst/>
          </a:prstGeom>
          <a:solidFill>
            <a:srgbClr val="91077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Droit et Sciences Politiques </a:t>
            </a:r>
            <a:br>
              <a:rPr lang="fr-FR" sz="1200" b="1" dirty="0"/>
            </a:br>
            <a:r>
              <a:rPr lang="fr-FR" sz="1200" b="1" dirty="0"/>
              <a:t>( Ar ou Fr)                 </a:t>
            </a:r>
          </a:p>
        </p:txBody>
      </p:sp>
      <p:sp>
        <p:nvSpPr>
          <p:cNvPr id="30" name="Accolade ouvrante 29"/>
          <p:cNvSpPr/>
          <p:nvPr/>
        </p:nvSpPr>
        <p:spPr>
          <a:xfrm>
            <a:off x="3135105" y="902616"/>
            <a:ext cx="219887" cy="1777954"/>
          </a:xfrm>
          <a:prstGeom prst="leftBrace">
            <a:avLst/>
          </a:prstGeom>
          <a:solidFill>
            <a:schemeClr val="bg1"/>
          </a:solidFill>
          <a:ln w="412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Straight Connector 147"/>
          <p:cNvCxnSpPr/>
          <p:nvPr/>
        </p:nvCxnSpPr>
        <p:spPr>
          <a:xfrm flipV="1">
            <a:off x="987445" y="1776342"/>
            <a:ext cx="237724" cy="0"/>
          </a:xfrm>
          <a:prstGeom prst="line">
            <a:avLst/>
          </a:prstGeom>
          <a:ln w="57150">
            <a:solidFill>
              <a:srgbClr val="0072C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Left Arrow 161"/>
          <p:cNvSpPr/>
          <p:nvPr/>
        </p:nvSpPr>
        <p:spPr>
          <a:xfrm rot="10800000" flipV="1">
            <a:off x="1084466" y="1195616"/>
            <a:ext cx="1528947" cy="1108882"/>
          </a:xfrm>
          <a:prstGeom prst="leftArrow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4003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200" b="1" dirty="0"/>
              <a:t>Sciences Economiques </a:t>
            </a:r>
          </a:p>
          <a:p>
            <a:pPr algn="ctr" defTabSz="24003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200" b="1" dirty="0"/>
              <a:t>et de Gestion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302674" y="521836"/>
            <a:ext cx="4897677" cy="2577629"/>
          </a:xfrm>
          <a:prstGeom prst="rect">
            <a:avLst/>
          </a:prstGeom>
          <a:solidFill>
            <a:srgbClr val="002060">
              <a:alpha val="82000"/>
            </a:srgbClr>
          </a:solidFill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Economie internationale</a:t>
            </a: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Finance de marchés, Econométrie 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Economie publique et planification etc.</a:t>
            </a:r>
          </a:p>
          <a:p>
            <a:endParaRPr lang="fr-FR" sz="1050" b="1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Ingénierie Comptable fiscale et financière</a:t>
            </a: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Management Bancaire et Finance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Entrepreneuriat et Innovation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Actuariat et gestion des risques etc.</a:t>
            </a:r>
            <a:endParaRPr lang="fr-FR" sz="1400" dirty="0">
              <a:solidFill>
                <a:schemeClr val="bg1"/>
              </a:solidFill>
            </a:endParaRPr>
          </a:p>
          <a:p>
            <a:endParaRPr lang="fr-FR" sz="11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Administration générale des entreprises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Administration générale et territoires</a:t>
            </a: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Commerce et affaires internationales etc.</a:t>
            </a:r>
          </a:p>
        </p:txBody>
      </p:sp>
      <p:cxnSp>
        <p:nvCxnSpPr>
          <p:cNvPr id="38" name="Straight Connector 224"/>
          <p:cNvCxnSpPr/>
          <p:nvPr/>
        </p:nvCxnSpPr>
        <p:spPr>
          <a:xfrm flipV="1">
            <a:off x="0" y="6631984"/>
            <a:ext cx="3015400" cy="4540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23"/>
          <p:cNvCxnSpPr/>
          <p:nvPr/>
        </p:nvCxnSpPr>
        <p:spPr>
          <a:xfrm>
            <a:off x="3075430" y="6648057"/>
            <a:ext cx="3790954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224"/>
          <p:cNvCxnSpPr/>
          <p:nvPr/>
        </p:nvCxnSpPr>
        <p:spPr>
          <a:xfrm flipV="1">
            <a:off x="6926639" y="6636524"/>
            <a:ext cx="5240307" cy="34255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218"/>
          <p:cNvSpPr txBox="1"/>
          <p:nvPr/>
        </p:nvSpPr>
        <p:spPr>
          <a:xfrm>
            <a:off x="642726" y="6445804"/>
            <a:ext cx="1790830" cy="32919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r-FR" sz="1539" b="1" dirty="0">
                <a:cs typeface="Sultan bold" pitchFamily="2" charset="-78"/>
              </a:rPr>
              <a:t>Année fondatrice</a:t>
            </a:r>
            <a:endParaRPr lang="ar-MA" sz="1539" b="1" dirty="0">
              <a:cs typeface="Sultan bold" pitchFamily="2" charset="-78"/>
            </a:endParaRPr>
          </a:p>
        </p:txBody>
      </p:sp>
      <p:sp>
        <p:nvSpPr>
          <p:cNvPr id="42" name="TextBox 218"/>
          <p:cNvSpPr txBox="1"/>
          <p:nvPr/>
        </p:nvSpPr>
        <p:spPr>
          <a:xfrm>
            <a:off x="3667194" y="6483460"/>
            <a:ext cx="2640123" cy="32919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r-FR" sz="1539" b="1" dirty="0">
                <a:cs typeface="Sultan bold" pitchFamily="2" charset="-78"/>
              </a:rPr>
              <a:t>Année de consolidation </a:t>
            </a:r>
            <a:endParaRPr lang="ar-MA" sz="1539" b="1" dirty="0">
              <a:cs typeface="Sultan bold" pitchFamily="2" charset="-78"/>
            </a:endParaRPr>
          </a:p>
        </p:txBody>
      </p:sp>
      <p:sp>
        <p:nvSpPr>
          <p:cNvPr id="43" name="TextBox 218"/>
          <p:cNvSpPr txBox="1"/>
          <p:nvPr/>
        </p:nvSpPr>
        <p:spPr>
          <a:xfrm>
            <a:off x="8255908" y="6533455"/>
            <a:ext cx="2630740" cy="32919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r-FR" sz="1539" b="1" dirty="0">
                <a:cs typeface="Sultan bold" pitchFamily="2" charset="-78"/>
              </a:rPr>
              <a:t>2 ans de spécialisation</a:t>
            </a:r>
            <a:endParaRPr lang="ar-MA" sz="1539" b="1" dirty="0">
              <a:cs typeface="Sultan bold" pitchFamily="2" charset="-7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1" y="49420"/>
            <a:ext cx="12191999" cy="425758"/>
          </a:xfrm>
          <a:prstGeom prst="rect">
            <a:avLst/>
          </a:prstGeom>
          <a:solidFill>
            <a:srgbClr val="9E077D"/>
          </a:solidFill>
        </p:spPr>
        <p:txBody>
          <a:bodyPr wrap="square">
            <a:spAutoFit/>
          </a:bodyPr>
          <a:lstStyle/>
          <a:p>
            <a:pPr algn="ctr">
              <a:lnSpc>
                <a:spcPts val="2625"/>
              </a:lnSpc>
            </a:pPr>
            <a:r>
              <a:rPr lang="fr-FR" altLang="fr-FR" sz="1796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fr-FR" altLang="fr-FR" sz="1796" b="1" dirty="0">
                <a:solidFill>
                  <a:schemeClr val="bg1"/>
                </a:solidFill>
                <a:cs typeface="Sultan bold" pitchFamily="2" charset="-78"/>
              </a:rPr>
              <a:t>Sciences Juridiques, économiques et de gestion</a:t>
            </a:r>
            <a:endParaRPr lang="ar-MA" sz="1796" b="1" dirty="0">
              <a:solidFill>
                <a:schemeClr val="bg1"/>
              </a:solidFill>
              <a:cs typeface="Sultan bold" pitchFamily="2" charset="-78"/>
            </a:endParaRPr>
          </a:p>
        </p:txBody>
      </p:sp>
      <p:sp>
        <p:nvSpPr>
          <p:cNvPr id="52" name="Left Arrow 209"/>
          <p:cNvSpPr/>
          <p:nvPr/>
        </p:nvSpPr>
        <p:spPr>
          <a:xfrm rot="10800000" flipV="1">
            <a:off x="3419601" y="3303347"/>
            <a:ext cx="3507041" cy="597585"/>
          </a:xfrm>
          <a:prstGeom prst="leftArrow">
            <a:avLst/>
          </a:prstGeom>
          <a:solidFill>
            <a:srgbClr val="9E077D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fr-FR" sz="1400" b="1" dirty="0">
                <a:solidFill>
                  <a:schemeClr val="bg1"/>
                </a:solidFill>
              </a:rPr>
              <a:t>Sciences et Etudes Juridiques</a:t>
            </a:r>
            <a:endParaRPr lang="fr-FR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Left Arrow 209"/>
          <p:cNvSpPr/>
          <p:nvPr/>
        </p:nvSpPr>
        <p:spPr>
          <a:xfrm rot="10800000" flipV="1">
            <a:off x="3419602" y="2396292"/>
            <a:ext cx="3507039" cy="597585"/>
          </a:xfrm>
          <a:prstGeom prst="leftArrow">
            <a:avLst/>
          </a:prstGeom>
          <a:solidFill>
            <a:srgbClr val="002060">
              <a:alpha val="4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1400" b="1" dirty="0">
                <a:solidFill>
                  <a:schemeClr val="bg1"/>
                </a:solidFill>
              </a:rPr>
              <a:t>Administration Economique et Sociale</a:t>
            </a:r>
          </a:p>
        </p:txBody>
      </p:sp>
      <p:sp>
        <p:nvSpPr>
          <p:cNvPr id="58" name="Rectangle 57"/>
          <p:cNvSpPr/>
          <p:nvPr/>
        </p:nvSpPr>
        <p:spPr>
          <a:xfrm rot="16200000">
            <a:off x="4296984" y="3372902"/>
            <a:ext cx="5579475" cy="3291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539" b="1" dirty="0">
                <a:solidFill>
                  <a:schemeClr val="bg2">
                    <a:lumMod val="10000"/>
                  </a:schemeClr>
                </a:solidFill>
                <a:cs typeface="Sultan bold" pitchFamily="2" charset="-78"/>
              </a:rPr>
              <a:t>Exemples de filières de Spécialisation  </a:t>
            </a:r>
            <a:endParaRPr lang="fr-FR" sz="1539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64" name="Straight Connector 147"/>
          <p:cNvCxnSpPr/>
          <p:nvPr/>
        </p:nvCxnSpPr>
        <p:spPr>
          <a:xfrm flipV="1">
            <a:off x="3242234" y="1792384"/>
            <a:ext cx="237724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47"/>
          <p:cNvCxnSpPr/>
          <p:nvPr/>
        </p:nvCxnSpPr>
        <p:spPr>
          <a:xfrm flipV="1">
            <a:off x="3267390" y="4449990"/>
            <a:ext cx="237724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147"/>
          <p:cNvCxnSpPr/>
          <p:nvPr/>
        </p:nvCxnSpPr>
        <p:spPr>
          <a:xfrm flipV="1">
            <a:off x="3300733" y="5326812"/>
            <a:ext cx="237724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Left Arrow 209"/>
          <p:cNvSpPr/>
          <p:nvPr/>
        </p:nvSpPr>
        <p:spPr>
          <a:xfrm rot="10800000" flipV="1">
            <a:off x="3419599" y="4164605"/>
            <a:ext cx="3507044" cy="597585"/>
          </a:xfrm>
          <a:prstGeom prst="leftArrow">
            <a:avLst/>
          </a:prstGeom>
          <a:solidFill>
            <a:srgbClr val="9E077D">
              <a:alpha val="59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fr-FR" sz="1400" b="1" dirty="0">
                <a:solidFill>
                  <a:schemeClr val="tx1"/>
                </a:solidFill>
              </a:rPr>
              <a:t>Etudes Juridiques et Procédures</a:t>
            </a: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TextBox 113"/>
          <p:cNvSpPr txBox="1"/>
          <p:nvPr/>
        </p:nvSpPr>
        <p:spPr>
          <a:xfrm rot="16200000" flipH="1">
            <a:off x="3723583" y="3335649"/>
            <a:ext cx="5569519" cy="368693"/>
          </a:xfrm>
          <a:prstGeom prst="rect">
            <a:avLst/>
          </a:prstGeom>
          <a:solidFill>
            <a:srgbClr val="D5BFCF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r-FR" sz="1796" b="1" dirty="0">
                <a:solidFill>
                  <a:schemeClr val="bg2">
                    <a:lumMod val="10000"/>
                  </a:schemeClr>
                </a:solidFill>
                <a:cs typeface="Sultan bold" pitchFamily="2" charset="-78"/>
              </a:rPr>
              <a:t>Orientation et réorientation</a:t>
            </a:r>
            <a:endParaRPr lang="ar-MA" sz="1796" b="1" dirty="0">
              <a:solidFill>
                <a:schemeClr val="bg2">
                  <a:lumMod val="10000"/>
                </a:schemeClr>
              </a:solidFill>
              <a:cs typeface="Sultan bold" pitchFamily="2" charset="-78"/>
            </a:endParaRPr>
          </a:p>
        </p:txBody>
      </p:sp>
      <p:sp>
        <p:nvSpPr>
          <p:cNvPr id="61" name="Left Arrow 209"/>
          <p:cNvSpPr/>
          <p:nvPr/>
        </p:nvSpPr>
        <p:spPr>
          <a:xfrm rot="10800000" flipV="1">
            <a:off x="3419604" y="615126"/>
            <a:ext cx="3507035" cy="597585"/>
          </a:xfrm>
          <a:prstGeom prst="leftArrow">
            <a:avLst/>
          </a:prstGeom>
          <a:solidFill>
            <a:srgbClr val="002060">
              <a:alpha val="82000"/>
            </a:srgbClr>
          </a:solidFill>
          <a:ln w="285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bg1"/>
                </a:solidFill>
              </a:rPr>
              <a:t>Analyses</a:t>
            </a:r>
            <a:r>
              <a:rPr lang="fr-FR" b="1" dirty="0">
                <a:solidFill>
                  <a:schemeClr val="bg1"/>
                </a:solidFill>
              </a:rPr>
              <a:t> et </a:t>
            </a:r>
            <a:r>
              <a:rPr lang="fr-FR" sz="1400" b="1" dirty="0">
                <a:solidFill>
                  <a:schemeClr val="bg1"/>
                </a:solidFill>
              </a:rPr>
              <a:t>Sciences </a:t>
            </a:r>
            <a:r>
              <a:rPr lang="fr-FR" sz="1400" b="1" dirty="0" err="1">
                <a:solidFill>
                  <a:schemeClr val="bg1"/>
                </a:solidFill>
              </a:rPr>
              <a:t>Economiques</a:t>
            </a:r>
            <a:endParaRPr lang="fr-F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Left Arrow 209"/>
          <p:cNvSpPr/>
          <p:nvPr/>
        </p:nvSpPr>
        <p:spPr>
          <a:xfrm rot="10800000" flipV="1">
            <a:off x="3419603" y="1488392"/>
            <a:ext cx="3507037" cy="597585"/>
          </a:xfrm>
          <a:prstGeom prst="leftArrow">
            <a:avLst/>
          </a:prstGeom>
          <a:solidFill>
            <a:srgbClr val="002060">
              <a:alpha val="6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1400" b="1" dirty="0">
                <a:solidFill>
                  <a:schemeClr val="bg1"/>
                </a:solidFill>
              </a:rPr>
              <a:t>Management et sciences de gestion</a:t>
            </a:r>
          </a:p>
        </p:txBody>
      </p:sp>
      <p:sp>
        <p:nvSpPr>
          <p:cNvPr id="60" name="Left Arrow 209"/>
          <p:cNvSpPr/>
          <p:nvPr/>
        </p:nvSpPr>
        <p:spPr>
          <a:xfrm rot="10800000" flipV="1">
            <a:off x="3419596" y="5879892"/>
            <a:ext cx="3507042" cy="597585"/>
          </a:xfrm>
          <a:prstGeom prst="leftArrow">
            <a:avLst/>
          </a:prstGeom>
          <a:solidFill>
            <a:srgbClr val="9E077D">
              <a:alpha val="16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fr-FR" sz="1400" b="1" dirty="0">
                <a:solidFill>
                  <a:schemeClr val="tx1"/>
                </a:solidFill>
              </a:rPr>
              <a:t>Sciences Politiques et Management  public</a:t>
            </a: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Left Arrow 209"/>
          <p:cNvSpPr/>
          <p:nvPr/>
        </p:nvSpPr>
        <p:spPr>
          <a:xfrm rot="10800000" flipV="1">
            <a:off x="3419598" y="5022248"/>
            <a:ext cx="3507042" cy="597585"/>
          </a:xfrm>
          <a:prstGeom prst="leftArrow">
            <a:avLst/>
          </a:prstGeom>
          <a:solidFill>
            <a:srgbClr val="9E077D">
              <a:alpha val="4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fr-FR" sz="1400" b="1" dirty="0">
                <a:solidFill>
                  <a:schemeClr val="tx1"/>
                </a:solidFill>
              </a:rPr>
              <a:t>Systèmes et Analyses Politiques</a:t>
            </a: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TextBox 113"/>
          <p:cNvSpPr txBox="1"/>
          <p:nvPr/>
        </p:nvSpPr>
        <p:spPr>
          <a:xfrm rot="16200000" flipH="1">
            <a:off x="46293" y="3284686"/>
            <a:ext cx="5569519" cy="368693"/>
          </a:xfrm>
          <a:prstGeom prst="rect">
            <a:avLst/>
          </a:prstGeom>
          <a:solidFill>
            <a:srgbClr val="D5BFCF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r-FR" sz="1796" b="1" dirty="0">
                <a:solidFill>
                  <a:schemeClr val="bg2">
                    <a:lumMod val="10000"/>
                  </a:schemeClr>
                </a:solidFill>
                <a:cs typeface="Sultan bold" pitchFamily="2" charset="-78"/>
              </a:rPr>
              <a:t>Orientation et réorientation</a:t>
            </a:r>
            <a:endParaRPr lang="ar-MA" sz="1796" b="1" dirty="0">
              <a:solidFill>
                <a:schemeClr val="bg2">
                  <a:lumMod val="10000"/>
                </a:schemeClr>
              </a:solidFill>
              <a:cs typeface="Sultan bold" pitchFamily="2" charset="-78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286548" y="3229958"/>
            <a:ext cx="4897677" cy="3239348"/>
          </a:xfrm>
          <a:prstGeom prst="rect">
            <a:avLst/>
          </a:prstGeom>
          <a:solidFill>
            <a:srgbClr val="860781"/>
          </a:solidFill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Droit de l’entreprise et des affaires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Droit des Institutions Hospitalières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Droit de l’environnement et du développement durable etc.</a:t>
            </a:r>
          </a:p>
          <a:p>
            <a:endParaRPr lang="fr-FR" sz="12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Contentieux et Droits</a:t>
            </a: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Sciences Criminelles et Criminologie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Droit International Privé et conflits des Lois etc.</a:t>
            </a:r>
          </a:p>
          <a:p>
            <a:endParaRPr lang="fr-FR" sz="14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Régionalisation et  systèmes politiques 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</a:rPr>
              <a:t>fonction publique nationale et territoriale</a:t>
            </a: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</a:rPr>
              <a:t>Relations et coopération internationales etc.</a:t>
            </a:r>
          </a:p>
          <a:p>
            <a:endParaRPr lang="fr-FR" sz="105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Management des collectivités territoriales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Politiques publiques et stratégies des acteurs</a:t>
            </a:r>
            <a:endParaRPr lang="fr-FR" sz="1400" dirty="0">
              <a:solidFill>
                <a:schemeClr val="bg1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1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Politiques et pratiques  des organisations internationales etc.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901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891106"/>
              </p:ext>
            </p:extLst>
          </p:nvPr>
        </p:nvGraphicFramePr>
        <p:xfrm>
          <a:off x="-1" y="981141"/>
          <a:ext cx="12192000" cy="4491379"/>
        </p:xfrm>
        <a:graphic>
          <a:graphicData uri="http://schemas.openxmlformats.org/drawingml/2006/table">
            <a:tbl>
              <a:tblPr/>
              <a:tblGrid>
                <a:gridCol w="485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5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9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8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3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3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8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S2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Mathématiques fondamentales </a:t>
                      </a:r>
                      <a:r>
                        <a:rPr lang="fr-FR" sz="1600" b="1" u="none" kern="1200" dirty="0">
                          <a:solidFill>
                            <a:srgbClr val="00B050"/>
                          </a:solidFill>
                          <a:latin typeface="+mn-lt"/>
                          <a:ea typeface="Calibri"/>
                          <a:cs typeface="Arial"/>
                        </a:rPr>
                        <a:t>: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 numérique d'une variable réelle : continuité, dérivabilité, tableau de variation, graphe, convexité. Primitives, calcul intégral. Développements limités, formule de Taylor.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 numérique de plusieurs variables : dérivées partielles, gradient, différentielle d'ordre 1 et 2. Intégrales doubles.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Optimisation d'une fonction de plusieurs variables. Multiplicateurs de Lagrange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Mathématiques financières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Techniques quantitatives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de gestion 1</a:t>
                      </a:r>
                      <a:r>
                        <a:rPr lang="fr-FR" sz="1400" b="1" u="none" kern="1200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Concepts, les principes, et mécanismes de la Comptabilité Générale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Procédures et Etats comptables selon le PCM (plan comptable marocain).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Enregistrement des opérations courantes</a:t>
                      </a:r>
                      <a:endParaRPr lang="fr-FR" sz="1300" b="1" u="none" kern="1200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*Introduction aux Etudes Politiques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*Introduction à  la Sociologie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648603"/>
                  </a:ext>
                </a:extLst>
              </a:tr>
              <a:tr h="2178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S1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Introduction aux Sciences</a:t>
                      </a:r>
                      <a:r>
                        <a:rPr lang="fr-FR" sz="1800" b="1" u="none" kern="1200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8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Economiques</a:t>
                      </a:r>
                      <a:r>
                        <a:rPr lang="fr-FR" sz="14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 : définitions et méthodologie économique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grandes écoles de la pensée économique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Agents et opérations économiques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Agrégats économiques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Initiation au Management </a:t>
                      </a:r>
                    </a:p>
                    <a:p>
                      <a:pPr marL="92075" lvl="0" indent="-92075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Définition du management</a:t>
                      </a:r>
                    </a:p>
                    <a:p>
                      <a:pPr marL="92075" lvl="0" indent="-92075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Définition et diversité des entreprises</a:t>
                      </a:r>
                    </a:p>
                    <a:p>
                      <a:pPr marL="92075" lvl="0" indent="-92075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L’environnement des entreprises </a:t>
                      </a:r>
                    </a:p>
                    <a:p>
                      <a:pPr marL="92075" lvl="0" indent="-92075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L’organisation des entreprises</a:t>
                      </a:r>
                    </a:p>
                    <a:p>
                      <a:pPr marL="92075" lvl="0" indent="-92075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grandes fonctions des entreprises 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stratégie d’entreprise</a:t>
                      </a:r>
                      <a:endParaRPr lang="fr-FR" sz="1300" b="1" u="none" kern="1200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*Introduction aux Etudes Juridiques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*Histoire et Civilisation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>
            <a:extLst/>
          </p:cNvPr>
          <p:cNvSpPr/>
          <p:nvPr/>
        </p:nvSpPr>
        <p:spPr bwMode="auto">
          <a:xfrm>
            <a:off x="-1" y="0"/>
            <a:ext cx="12192001" cy="647700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fr-FR" sz="2000" b="1" dirty="0">
                <a:solidFill>
                  <a:schemeClr val="bg1"/>
                </a:solidFill>
              </a:rPr>
              <a:t>Architecture modulaire de l’année fondatrice </a:t>
            </a:r>
            <a:r>
              <a:rPr lang="fr-FR" sz="2000" b="1" dirty="0">
                <a:solidFill>
                  <a:srgbClr val="FFFF00"/>
                </a:solidFill>
              </a:rPr>
              <a:t>Sciences Economiques &amp; Gestion</a:t>
            </a:r>
            <a:endParaRPr lang="fr-FR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2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463C9608-743F-4540-829C-B0E42FDE4A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2007645"/>
              </p:ext>
            </p:extLst>
          </p:nvPr>
        </p:nvGraphicFramePr>
        <p:xfrm>
          <a:off x="1676400" y="719666"/>
          <a:ext cx="994116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5609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41059"/>
              </p:ext>
            </p:extLst>
          </p:nvPr>
        </p:nvGraphicFramePr>
        <p:xfrm>
          <a:off x="0" y="1133208"/>
          <a:ext cx="12192001" cy="5042326"/>
        </p:xfrm>
        <a:graphic>
          <a:graphicData uri="http://schemas.openxmlformats.org/drawingml/2006/table">
            <a:tbl>
              <a:tblPr/>
              <a:tblGrid>
                <a:gridCol w="60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9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4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9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1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monétaire</a:t>
                      </a:r>
                    </a:p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 financière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Fonctions et formes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de la monnaie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Monnaie et liquidité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masse monétaire et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ses contreparties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Mécanismes de création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de circulation monétaire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Système bancaire et Financement de l’économie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du Maroc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Histoire de l’économie marocaine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Acteurs économiques 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Performances</a:t>
                      </a:r>
                      <a:r>
                        <a:rPr lang="fr-FR" sz="1300" b="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des </a:t>
                      </a: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Secteurs économiques 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Indicateurs économiques 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internationale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dirty="0"/>
                        <a:t>Théories des échanges internationaux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Organisation des Echanges internationaux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dirty="0"/>
                        <a:t>Le</a:t>
                      </a:r>
                      <a:r>
                        <a:rPr lang="fr-FR" sz="1300" baseline="0" dirty="0"/>
                        <a:t> </a:t>
                      </a:r>
                      <a:r>
                        <a:rPr lang="fr-FR" sz="1300" dirty="0"/>
                        <a:t>GATT, I’OMC et les Pays en Développement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*Probabilités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*Informatique et systèmes d’information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77474"/>
                  </a:ext>
                </a:extLst>
              </a:tr>
              <a:tr h="2521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Analyse</a:t>
                      </a: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Macro-économique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raisonnement macro- 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modèles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modèle de l’offre et de la demande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agents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circuit 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opérations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agrégats économiques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Culture économique </a:t>
                      </a:r>
                    </a:p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 méthodes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grands Courants  de l’Economie ( Mercantilistes, physiocrates, classiques , marxistes …)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règles du jeu( l’offre et la demande, Croissance ,   compétitivité, spéculation…)</a:t>
                      </a:r>
                    </a:p>
                    <a:p>
                      <a:pPr marL="0" algn="l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méthodes  (Calcul économique, modélisation..)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Analyse </a:t>
                      </a:r>
                    </a:p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Micro-économique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</a:t>
                      </a:r>
                      <a:r>
                        <a:rPr lang="fr-FR" sz="13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raisonnement micro- 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consommateur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producteur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marchés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*Statistiques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Descriptives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*Psycho-sociologie  de l’Entreprise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/>
          </p:cNvPr>
          <p:cNvSpPr/>
          <p:nvPr/>
        </p:nvSpPr>
        <p:spPr bwMode="auto">
          <a:xfrm>
            <a:off x="0" y="2"/>
            <a:ext cx="12192000" cy="70484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Sciences et Analyses Economiques 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832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55335"/>
              </p:ext>
            </p:extLst>
          </p:nvPr>
        </p:nvGraphicFramePr>
        <p:xfrm>
          <a:off x="0" y="887994"/>
          <a:ext cx="12191998" cy="5057918"/>
        </p:xfrm>
        <a:graphic>
          <a:graphicData uri="http://schemas.openxmlformats.org/drawingml/2006/table">
            <a:tbl>
              <a:tblPr/>
              <a:tblGrid>
                <a:gridCol w="534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7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9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9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8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Marketing de base 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fondements et la démarche marketing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connaissance du marché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segmentation du marché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marketing mix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Comptabilité analytique de gestion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Comptabilité analytique  : préalables organisationnels  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méthode des coûts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méthodes de coûts partiels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coûts prévisionnels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comptabilité par activité</a:t>
                      </a:r>
                      <a:endParaRPr lang="fr-FR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endParaRPr lang="fr-FR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Droit</a:t>
                      </a: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de l’entreprise 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Eléments de droit commercial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Eléments de droit fiscal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Eléments de droit du travail</a:t>
                      </a:r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rtl="0">
                        <a:buFont typeface="Arial" panose="020B0604020202020204" pitchFamily="34" charset="0"/>
                        <a:buNone/>
                      </a:pPr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*Probabilités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*Informatique et systèmes d’information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86766"/>
                  </a:ext>
                </a:extLst>
              </a:tr>
              <a:tr h="2528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Management des organisations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écoles de pensée du Management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rôle du Manager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processus de gestion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Styles de Direction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Planification et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Contrôle</a:t>
                      </a:r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Techniques quantitatives de gestion 2</a:t>
                      </a:r>
                      <a:r>
                        <a:rPr lang="fr-FR" sz="1400" b="1" u="none" kern="1200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Enregistrements des opérations  de fin d’exercice.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Ajustements des comptes de Gestion et de Bilan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Etablissement des comptes annuels de synthèse.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Imposition et Répartition des bénéfices</a:t>
                      </a:r>
                      <a:endParaRPr lang="fr-FR" sz="1300" b="0" u="none" kern="1200" baseline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Analyse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Micro-économique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au raisonnement microéconomique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consommateur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producteur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marchés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*Statistiques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descriptives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*Psycho-sociologie  de l’Entreprise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/>
          </p:cNvPr>
          <p:cNvSpPr/>
          <p:nvPr/>
        </p:nvSpPr>
        <p:spPr bwMode="auto">
          <a:xfrm>
            <a:off x="0" y="2"/>
            <a:ext cx="12191999" cy="41909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Management et Sciences de Gestion 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323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477413"/>
              </p:ext>
            </p:extLst>
          </p:nvPr>
        </p:nvGraphicFramePr>
        <p:xfrm>
          <a:off x="-2" y="825384"/>
          <a:ext cx="12192003" cy="5312808"/>
        </p:xfrm>
        <a:graphic>
          <a:graphicData uri="http://schemas.openxmlformats.org/drawingml/2006/table">
            <a:tbl>
              <a:tblPr/>
              <a:tblGrid>
                <a:gridCol w="508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5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4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9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8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56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Analyse Micro-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économique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au raisonnement microéconomique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consommateur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L’équilibre du producteur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marchés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Contemporary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economy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dirty="0"/>
                        <a:t>Keynesian</a:t>
                      </a:r>
                      <a:r>
                        <a:rPr lang="en-US" sz="1300" baseline="0" dirty="0"/>
                        <a:t> school</a:t>
                      </a:r>
                      <a:r>
                        <a:rPr lang="en-US" sz="1300" dirty="0"/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 New classical economy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 Growth patterns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 neoliberal School 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 Game theory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 Theories of the firm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monétaire et financière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Fonctions et formes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de la monnaie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Monnaie et liquidité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masse monétaire et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ses contreparties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Mécanismes de création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de circulation monétaire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Système bancaire et Financement de l’économie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*Institutions</a:t>
                      </a:r>
                      <a:r>
                        <a:rPr lang="fr-FR" sz="1800" b="1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judiciaires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*Démographie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816346"/>
                  </a:ext>
                </a:extLst>
              </a:tr>
              <a:tr h="2656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Analyse</a:t>
                      </a: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Macro-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économique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raisonnement macroéconomique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modèles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modèle de l’offre et de la demande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agents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circuit économique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opérations économiques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agrégats économiques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none" kern="120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Techniques quantitatives de gestion 2</a:t>
                      </a:r>
                      <a:r>
                        <a:rPr lang="fr-FR" sz="1400" b="1" u="none" kern="1200" baseline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Enregistrements des opérations  de fin d’exercice.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Ajustements des comptes de Gestion et de Bilan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Etablissement des comptes annuels de synthèse.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Imposition et Répartition des bénéfices</a:t>
                      </a:r>
                      <a:endParaRPr lang="fr-FR" sz="1500" b="1" u="none" kern="1200" baseline="0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200" b="1" u="none" kern="1200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Economic and Social information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Economic and social situation in the world 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Economic and social situation in Morocco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Flow of information and Economic Development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*Droit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Constitutionnel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*Géopolitique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/>
          </p:cNvPr>
          <p:cNvSpPr/>
          <p:nvPr/>
        </p:nvSpPr>
        <p:spPr bwMode="auto">
          <a:xfrm>
            <a:off x="0" y="2"/>
            <a:ext cx="12192000" cy="57149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4"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Administration Economique et Sociale (A.E.S) </a:t>
            </a:r>
          </a:p>
        </p:txBody>
      </p:sp>
    </p:spTree>
    <p:extLst>
      <p:ext uri="{BB962C8B-B14F-4D97-AF65-F5344CB8AC3E}">
        <p14:creationId xmlns:p14="http://schemas.microsoft.com/office/powerpoint/2010/main" val="878978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838635"/>
              </p:ext>
            </p:extLst>
          </p:nvPr>
        </p:nvGraphicFramePr>
        <p:xfrm>
          <a:off x="2" y="893205"/>
          <a:ext cx="12191998" cy="4678222"/>
        </p:xfrm>
        <a:graphic>
          <a:graphicData uri="http://schemas.openxmlformats.org/drawingml/2006/table">
            <a:tbl>
              <a:tblPr/>
              <a:tblGrid>
                <a:gridCol w="63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0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3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8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39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S2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Introduction aux sciences juridiques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Normes 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institutions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réalisation du Droit</a:t>
                      </a:r>
                      <a:r>
                        <a:rPr lang="fr-FR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Introduction aux Sciences Politiques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 pouvoir politique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Etat  et Démocratie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régimes politiques</a:t>
                      </a:r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*Introduction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Sc. Gestion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 introduction à la Sociologie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 Skills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6683"/>
                  </a:ext>
                </a:extLst>
              </a:tr>
              <a:tr h="2339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S1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Etudes Juridiques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Droit et Société 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fonctions du Droit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Métiers  du Droit</a:t>
                      </a:r>
                      <a:endParaRPr lang="fr-FR" sz="18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Etudes Politiques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Introduction</a:t>
                      </a:r>
                      <a:r>
                        <a:rPr lang="fr-FR" sz="18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à la Science politique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Institutions politiques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Idées politiques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*Introduction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Sc. Eco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*Histoire et Civilisation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7681" marR="37681" marT="35529" marB="3552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>
            <a:extLst/>
          </p:cNvPr>
          <p:cNvSpPr/>
          <p:nvPr/>
        </p:nvSpPr>
        <p:spPr bwMode="auto">
          <a:xfrm>
            <a:off x="1" y="0"/>
            <a:ext cx="12191998" cy="495300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l’année fondatrice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Droit et Sciences Politiques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27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786447"/>
              </p:ext>
            </p:extLst>
          </p:nvPr>
        </p:nvGraphicFramePr>
        <p:xfrm>
          <a:off x="0" y="783441"/>
          <a:ext cx="12192000" cy="4779619"/>
        </p:xfrm>
        <a:graphic>
          <a:graphicData uri="http://schemas.openxmlformats.org/drawingml/2006/table">
            <a:tbl>
              <a:tblPr/>
              <a:tblGrid>
                <a:gridCol w="592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8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Finances Publiques 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Principes Budgétaires 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Elaboration du Budget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Structure du Budget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Exécution du Budget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 et sciences</a:t>
                      </a: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a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dministratifs 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S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ources du Droit Administratif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L’Organisation administrative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L’Acte administratif et le Contrat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 social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du droit social.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Réglementation du travail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 individuelles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 collectives.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du Maroc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*Géopolitique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92995"/>
                  </a:ext>
                </a:extLst>
              </a:tr>
              <a:tr h="238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 Droit Constitutionnel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Théorie générale du Droit Constitutionnel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Sources du Droit Constitutionnel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Pouvoirs et Institutions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Etudes du Droit Civil 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Mécanismes juridiques des opérations économiques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Actes juridiques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Responsabilités Contractuelles</a:t>
                      </a:r>
                      <a:endParaRPr lang="fr-FR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Commercial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commerçants.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actes de commerce.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fonds de commerce.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Justice et jurisprudence commerciales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None/>
                      </a:pP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*Environnement économique de l’Entreprise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*Psycho-sociologie  de l’Entreprise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>
            <a:extLst/>
          </p:cNvPr>
          <p:cNvSpPr/>
          <p:nvPr/>
        </p:nvSpPr>
        <p:spPr bwMode="auto">
          <a:xfrm>
            <a:off x="0" y="2"/>
            <a:ext cx="12192000" cy="51434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Sciences et Etudes juridiques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605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274634"/>
              </p:ext>
            </p:extLst>
          </p:nvPr>
        </p:nvGraphicFramePr>
        <p:xfrm>
          <a:off x="0" y="783441"/>
          <a:ext cx="12192000" cy="4779619"/>
        </p:xfrm>
        <a:graphic>
          <a:graphicData uri="http://schemas.openxmlformats.org/drawingml/2006/table">
            <a:tbl>
              <a:tblPr/>
              <a:tblGrid>
                <a:gridCol w="592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8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Organisation judiciaire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+mn-ea"/>
                          <a:cs typeface="Arial"/>
                        </a:rPr>
                        <a:t>Et Jurisprudence</a:t>
                      </a: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Typologie des Tribunaux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Compétences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Pratiques de la                 ..jurisprudence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 et sciences</a:t>
                      </a: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a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dministratifs 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S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ources du Droit ..Administratif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L’Organisation administrative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L’Action administrative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 social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du droit social.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Réglementation du travail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 individuelles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 collectives.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Economie du Maroc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*Géopolitique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52653"/>
                  </a:ext>
                </a:extLst>
              </a:tr>
              <a:tr h="238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 Droit Pénal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Infractions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Les Responsabilités pénales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Les Peines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Etudes du Droit Civil 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Mécanismes juridiques des opérations économiques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Actes juridiques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Responsabilités Contractuelles</a:t>
                      </a:r>
                      <a:endParaRPr lang="fr-FR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Droit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Commercial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commerçants.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actes de commerce.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fonds de commerce.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Justice et jurisprudence commerciales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*Environnement économique de l’Entreprise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*Psycho-sociologie  de l’Entreprise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>
            <a:extLst/>
          </p:cNvPr>
          <p:cNvSpPr/>
          <p:nvPr/>
        </p:nvSpPr>
        <p:spPr bwMode="auto">
          <a:xfrm>
            <a:off x="0" y="2"/>
            <a:ext cx="12192000" cy="53339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Etudes juridiques et Procédures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904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41110"/>
              </p:ext>
            </p:extLst>
          </p:nvPr>
        </p:nvGraphicFramePr>
        <p:xfrm>
          <a:off x="1" y="839212"/>
          <a:ext cx="12191999" cy="4985253"/>
        </p:xfrm>
        <a:graphic>
          <a:graphicData uri="http://schemas.openxmlformats.org/drawingml/2006/table">
            <a:tbl>
              <a:tblPr/>
              <a:tblGrid>
                <a:gridCol w="500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9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0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5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5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982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1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Sociologie des Organisations 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théorie techniciste ou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l’organisation sans les acteurs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perspective psychologique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None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ou les acteurs sans l’organisation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Les approches de la bureaucratie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L’analyse stratégique des organisations 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</a:t>
                      </a:r>
                      <a:r>
                        <a:rPr lang="fr-FR" sz="13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éconstruction de la notion d’organisation</a:t>
                      </a:r>
                    </a:p>
                    <a:p>
                      <a:pPr marL="0" lvl="0" indent="0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développements de la sociologie des organisations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Anthropologie politique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solidFill>
                          <a:srgbClr val="00B05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Introduction à l’Anthropologie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 politique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Courants de Pensées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Pouvoirs et autorités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Sociétés multiethniques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et multicommunautaires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Stratifications  sociales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baseline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Relations internationales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baseline="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Doctrines des relations internationales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Typologie et Systèmes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 Des organisations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 internationales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acteurs des relations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 internationales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*Economie du Maroc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*Géopolitique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18683"/>
                  </a:ext>
                </a:extLst>
              </a:tr>
              <a:tr h="22982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</a:t>
                      </a:r>
                      <a:r>
                        <a:rPr lang="fr-FR" sz="21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Théories Politiques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Introduction aux doctrines et théories politiques</a:t>
                      </a:r>
                    </a:p>
                    <a:p>
                      <a:pPr lvl="0" rtl="0"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Ecoles de pensées et </a:t>
                      </a:r>
                    </a:p>
                    <a:p>
                      <a:pPr lvl="0" rtl="0">
                        <a:buFont typeface="Arial" pitchFamily="34" charset="0"/>
                        <a:buNone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philosophie politique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Régimes politiques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Political  actors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and systems  </a:t>
                      </a: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Systemic analysis </a:t>
                      </a: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Strategic Analysis 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power</a:t>
                      </a: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Sociologie Politique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dirty="0"/>
                        <a:t>Sociologie du pouvoir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acteurs politiques individuels et collectifs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L'action politique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*Environnement économique de l’Entreprise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*Psycho-sociologie  de l’Entreprise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>
            <a:extLst/>
          </p:cNvPr>
          <p:cNvSpPr/>
          <p:nvPr/>
        </p:nvSpPr>
        <p:spPr bwMode="auto">
          <a:xfrm>
            <a:off x="0" y="2"/>
            <a:ext cx="12192000" cy="40498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Systèmes et Analyses Politiques 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46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753086"/>
              </p:ext>
            </p:extLst>
          </p:nvPr>
        </p:nvGraphicFramePr>
        <p:xfrm>
          <a:off x="66674" y="1030046"/>
          <a:ext cx="12058649" cy="4160538"/>
        </p:xfrm>
        <a:graphic>
          <a:graphicData uri="http://schemas.openxmlformats.org/drawingml/2006/table">
            <a:tbl>
              <a:tblPr/>
              <a:tblGrid>
                <a:gridCol w="52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6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7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8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S4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History of institutions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dirty="0"/>
                        <a:t>La Royauté</a:t>
                      </a:r>
                      <a:r>
                        <a:rPr lang="fr-FR" sz="1300" baseline="0" dirty="0"/>
                        <a:t> </a:t>
                      </a:r>
                      <a:endParaRPr lang="fr-FR" sz="1300" b="0" baseline="0" dirty="0"/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pouvoirs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Les libertés fondamentales et Droits de l’Homme </a:t>
                      </a:r>
                    </a:p>
                    <a:p>
                      <a:pPr marL="0" marR="0" indent="0" algn="l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Le s instances de gouvernance</a:t>
                      </a:r>
                      <a:endParaRPr lang="fr-FR" sz="13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Anthropologie politique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Courants de Pensées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Pouvoirs et autorités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Sociétés multiethniques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et multicommunautaires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Stratifications  sociales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Etude De La Constitution Marocaine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dirty="0"/>
                        <a:t>Genèse de la constitution Marocaine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Constitution et Démocratie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Constitution et Gouvernance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 *Droit administratif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 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*Politique Economique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67164"/>
                  </a:ext>
                </a:extLst>
              </a:tr>
              <a:tr h="208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S3</a:t>
                      </a:r>
                      <a:endParaRPr lang="fr-FR" sz="15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Arial"/>
                        </a:rPr>
                        <a:t>Sociologie des Organisations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Théories de la sociologie des organisations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Analyse organisationnelle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Culture organisationnelle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Political  actors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and systems 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Systemic analysis </a:t>
                      </a:r>
                      <a:endParaRPr lang="fr-FR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Strategic Analysis 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power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Histoire politique du Maroc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L’Etat traditionnel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L’Etat</a:t>
                      </a:r>
                      <a:r>
                        <a:rPr lang="fr-FR" sz="13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moderne</a:t>
                      </a:r>
                    </a:p>
                    <a:p>
                      <a:pPr marL="0" indent="0" algn="l" rtl="0">
                        <a:buFont typeface="Arial" panose="020B0604020202020204" pitchFamily="34" charset="0"/>
                        <a:buChar char="•"/>
                      </a:pPr>
                      <a:r>
                        <a:rPr lang="fr-FR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L’Elite au Maroc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Economie du Maroc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*Géopolitique</a:t>
                      </a:r>
                    </a:p>
                    <a:p>
                      <a:pPr marL="0" marR="0" indent="0" algn="ctr" defTabSz="113394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kumimoji="0" lang="fr-FR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kumimoji="0" lang="fr-F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2789" marR="22789" marT="22789" marB="22789" anchor="ctr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>
            <a:extLst/>
          </p:cNvPr>
          <p:cNvSpPr/>
          <p:nvPr/>
        </p:nvSpPr>
        <p:spPr bwMode="auto">
          <a:xfrm>
            <a:off x="0" y="2"/>
            <a:ext cx="12192000" cy="533029"/>
          </a:xfrm>
          <a:prstGeom prst="rect">
            <a:avLst/>
          </a:prstGeom>
          <a:solidFill>
            <a:srgbClr val="9106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Architecture modulaire de la 2</a:t>
            </a:r>
            <a:r>
              <a:rPr lang="fr-FR" sz="2000" b="1" baseline="30000" dirty="0">
                <a:solidFill>
                  <a:schemeClr val="bg1"/>
                </a:solidFill>
              </a:rPr>
              <a:t>ème</a:t>
            </a:r>
            <a:r>
              <a:rPr lang="fr-FR" sz="2000" b="1" dirty="0">
                <a:solidFill>
                  <a:schemeClr val="bg1"/>
                </a:solidFill>
              </a:rPr>
              <a:t> année </a:t>
            </a:r>
            <a:r>
              <a:rPr lang="fr-FR" sz="2000" b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Sciences politiques et Management  Public</a:t>
            </a:r>
            <a:endParaRPr 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93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Modules d’ouvertures </a:t>
            </a:r>
            <a:r>
              <a:rPr lang="fr-FR" b="1" dirty="0">
                <a:solidFill>
                  <a:schemeClr val="accent6"/>
                </a:solidFill>
                <a:ea typeface="Calibri"/>
                <a:cs typeface="Arial"/>
              </a:rPr>
              <a:t>au choix </a:t>
            </a:r>
            <a:r>
              <a:rPr lang="fr-FR" b="1" dirty="0">
                <a:solidFill>
                  <a:schemeClr val="bg1"/>
                </a:solidFill>
              </a:rPr>
              <a:t>pour les filières Juridiques, économiques et gestion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2154"/>
              </p:ext>
            </p:extLst>
          </p:nvPr>
        </p:nvGraphicFramePr>
        <p:xfrm>
          <a:off x="1341330" y="387835"/>
          <a:ext cx="9509342" cy="650031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746479">
                  <a:extLst>
                    <a:ext uri="{9D8B030D-6E8A-4147-A177-3AD203B41FA5}">
                      <a16:colId xmlns:a16="http://schemas.microsoft.com/office/drawing/2014/main" val="2028436559"/>
                    </a:ext>
                  </a:extLst>
                </a:gridCol>
                <a:gridCol w="4762863">
                  <a:extLst>
                    <a:ext uri="{9D8B030D-6E8A-4147-A177-3AD203B41FA5}">
                      <a16:colId xmlns:a16="http://schemas.microsoft.com/office/drawing/2014/main" val="1545040748"/>
                    </a:ext>
                  </a:extLst>
                </a:gridCol>
              </a:tblGrid>
              <a:tr h="2909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Intitulés des modules </a:t>
                      </a:r>
                      <a:endParaRPr lang="fr-FR" sz="1800" b="1" i="0" u="none" strike="noStrike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004428399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Changement climatique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الثقافة المغربية والهوية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9917729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Risques naturels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تاريخ العلوم والتقنيات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91415539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Innovation et nouvelles technologies (</a:t>
                      </a:r>
                      <a:r>
                        <a:rPr lang="fr-FR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intech</a:t>
                      </a:r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تاريخ المغرب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4759069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techniques de créativité et innovation technologique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تاریخ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شمال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إفریقیا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ﻤﻦ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ﺍﻠﻌﺼﻮﺮ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ﺍﻠﻘﺪﻴﻤﺔ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ﺍﻠﻲ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ﺍﻠﻌﺼﺮ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ﺍﻠﺤﺎﻀﺮ</a:t>
                      </a:r>
                      <a:endParaRPr lang="ar-MA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1052597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patrimoine : connaissances et gestion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تاریخ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المغرب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87869418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Epistémologie et histoire de la physique et de la chimie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مبادئ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التفكیر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الفلسفي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ﻮﺍﻠﻔﻜﺮ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النقدي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25830573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Histoire des sciences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تاریخ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الأفكار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والتقنیات</a:t>
                      </a:r>
                      <a:endParaRPr lang="ar-MA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61542266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Sciences naturelles et environnement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الفلسفة الغربية والآسيوية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0067097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Math-Statistiques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الفلسفة في العالم العربي الإسلامي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311490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Informatique fondamentale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الفلسفة والثقافة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5664221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Ecologie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تاريخ الفكر الاجتماعي والسياسي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92882468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Bioéthique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الأنتروبولوجیا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الاجتماعیة</a:t>
                      </a:r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ar-MA" sz="18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والثقافیة</a:t>
                      </a:r>
                      <a:endParaRPr lang="ar-MA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675380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Neurosciences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التواصل والفضاء العام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5875463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Géologie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أخلاقيات علوم الحياة والطبيعة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58900775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Dynamique de l’espace urbain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endParaRPr lang="ar-MA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979937507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+mj-cs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557246488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fr-FR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1818237735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Histoire des sciences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endParaRPr lang="ar-MA" sz="1800" b="1" i="0" u="none" strike="noStrike" dirty="0">
                        <a:solidFill>
                          <a:srgbClr val="222222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3981711996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Criminalistique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90916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16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-1" y="2406867"/>
            <a:ext cx="12192001" cy="1325563"/>
          </a:xfrm>
          <a:prstGeom prst="rect">
            <a:avLst/>
          </a:prstGeom>
          <a:solidFill>
            <a:srgbClr val="91067E"/>
          </a:soli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Champ disciplinaire </a:t>
            </a:r>
            <a:b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</a:br>
            <a:r>
              <a:rPr lang="fr-FR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Langues, Lettres, Arts et sciences humaines et sociales</a:t>
            </a:r>
            <a:endParaRPr lang="fr-FR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7310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E2C50832-0B36-43C5-98EC-4CD165D78718}"/>
              </a:ext>
            </a:extLst>
          </p:cNvPr>
          <p:cNvSpPr txBox="1">
            <a:spLocks/>
          </p:cNvSpPr>
          <p:nvPr/>
        </p:nvSpPr>
        <p:spPr>
          <a:xfrm>
            <a:off x="2380" y="34167"/>
            <a:ext cx="12192000" cy="687622"/>
          </a:xfrm>
          <a:prstGeom prst="rect">
            <a:avLst/>
          </a:prstGeom>
          <a:solidFill>
            <a:srgbClr val="91077F"/>
          </a:solidFill>
        </p:spPr>
        <p:txBody>
          <a:bodyPr vert="horz" lIns="58652" tIns="29326" rIns="58652" bIns="29326" rtlCol="0" anchor="ctr">
            <a:noAutofit/>
          </a:bodyPr>
          <a:lstStyle>
            <a:lvl1pPr algn="l" defTabSz="113394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r-FR" sz="2000" b="1" dirty="0">
                <a:solidFill>
                  <a:schemeClr val="bg1"/>
                </a:solidFill>
                <a:cs typeface="Sultan bold" pitchFamily="2" charset="-78"/>
              </a:rPr>
              <a:t>P</a:t>
            </a:r>
            <a:r>
              <a:rPr lang="fr-FR" sz="2000" b="1" dirty="0" smtClean="0">
                <a:solidFill>
                  <a:schemeClr val="bg1"/>
                </a:solidFill>
                <a:cs typeface="Sultan bold" pitchFamily="2" charset="-78"/>
              </a:rPr>
              <a:t>arcours universitaire de l’étudiant dans le cycle </a:t>
            </a:r>
            <a:r>
              <a:rPr lang="fr-FR" sz="2000" b="1" dirty="0" err="1">
                <a:solidFill>
                  <a:schemeClr val="bg1"/>
                </a:solidFill>
                <a:cs typeface="Sultan bold" pitchFamily="2" charset="-78"/>
              </a:rPr>
              <a:t>B</a:t>
            </a:r>
            <a:r>
              <a:rPr lang="fr-FR" sz="2000" b="1" dirty="0" err="1" smtClean="0">
                <a:solidFill>
                  <a:schemeClr val="bg1"/>
                </a:solidFill>
                <a:cs typeface="Sultan bold" pitchFamily="2" charset="-78"/>
              </a:rPr>
              <a:t>achelor</a:t>
            </a:r>
            <a:r>
              <a:rPr lang="fr-FR" sz="2000" b="1" dirty="0" smtClean="0">
                <a:solidFill>
                  <a:schemeClr val="bg1"/>
                </a:solidFill>
                <a:cs typeface="Sultan bold" pitchFamily="2" charset="-78"/>
              </a:rPr>
              <a:t> : Structure générale  </a:t>
            </a:r>
            <a:endParaRPr lang="en-IN" sz="2000" b="1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 flipH="1">
            <a:off x="2874819" y="6329429"/>
            <a:ext cx="8616602" cy="438629"/>
            <a:chOff x="1470647" y="8999388"/>
            <a:chExt cx="11224763" cy="683834"/>
          </a:xfrm>
        </p:grpSpPr>
        <p:cxnSp>
          <p:nvCxnSpPr>
            <p:cNvPr id="102" name="Straight Connector 224"/>
            <p:cNvCxnSpPr/>
            <p:nvPr/>
          </p:nvCxnSpPr>
          <p:spPr>
            <a:xfrm flipH="1" flipV="1">
              <a:off x="10059887" y="9014350"/>
              <a:ext cx="2635523" cy="31816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223"/>
            <p:cNvCxnSpPr/>
            <p:nvPr/>
          </p:nvCxnSpPr>
          <p:spPr>
            <a:xfrm flipH="1">
              <a:off x="6184765" y="8999388"/>
              <a:ext cx="3164241" cy="29924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224"/>
            <p:cNvCxnSpPr/>
            <p:nvPr/>
          </p:nvCxnSpPr>
          <p:spPr>
            <a:xfrm flipH="1" flipV="1">
              <a:off x="1470647" y="9030258"/>
              <a:ext cx="4234331" cy="15908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0059888" y="9085886"/>
              <a:ext cx="2432816" cy="5747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r-FR" sz="1796" b="1" dirty="0" smtClean="0">
                  <a:cs typeface="Sultan bold" pitchFamily="2" charset="-78"/>
                </a:rPr>
                <a:t>Année fondatrice</a:t>
              </a:r>
              <a:endParaRPr lang="fr-FR" sz="1796" b="1" dirty="0">
                <a:cs typeface="Sultan bold" pitchFamily="2" charset="-7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12457" y="9108423"/>
              <a:ext cx="2672830" cy="5747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r-FR" sz="1796" b="1" dirty="0" smtClean="0">
                  <a:cs typeface="Sultan bold" pitchFamily="2" charset="-78"/>
                </a:rPr>
                <a:t>3</a:t>
              </a:r>
              <a:r>
                <a:rPr lang="fr-FR" sz="1796" b="1" baseline="30000" dirty="0" smtClean="0">
                  <a:cs typeface="Sultan bold" pitchFamily="2" charset="-78"/>
                </a:rPr>
                <a:t>ème</a:t>
              </a:r>
              <a:r>
                <a:rPr lang="fr-FR" sz="1796" b="1" dirty="0" smtClean="0">
                  <a:cs typeface="Sultan bold" pitchFamily="2" charset="-78"/>
                </a:rPr>
                <a:t> et 4 </a:t>
              </a:r>
              <a:r>
                <a:rPr lang="fr-FR" sz="1796" b="1" baseline="30000" dirty="0" err="1" smtClean="0">
                  <a:cs typeface="Sultan bold" pitchFamily="2" charset="-78"/>
                </a:rPr>
                <a:t>ème</a:t>
              </a:r>
              <a:r>
                <a:rPr lang="fr-FR" sz="1796" b="1" baseline="30000" dirty="0">
                  <a:cs typeface="Sultan bold" pitchFamily="2" charset="-78"/>
                </a:rPr>
                <a:t> </a:t>
              </a:r>
              <a:r>
                <a:rPr lang="fr-FR" sz="1796" b="1" dirty="0" smtClean="0">
                  <a:cs typeface="Sultan bold" pitchFamily="2" charset="-78"/>
                </a:rPr>
                <a:t>année </a:t>
              </a:r>
              <a:endParaRPr lang="ar-MA" sz="1796" b="1" dirty="0">
                <a:cs typeface="Sultan bold" pitchFamily="2" charset="-78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45441" y="9085887"/>
              <a:ext cx="2672830" cy="5747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r-FR" sz="1796" b="1" dirty="0" smtClean="0">
                  <a:cs typeface="Sultan bold" pitchFamily="2" charset="-78"/>
                </a:rPr>
                <a:t>2</a:t>
              </a:r>
              <a:r>
                <a:rPr lang="fr-FR" sz="1796" b="1" baseline="30000" dirty="0" smtClean="0">
                  <a:cs typeface="Sultan bold" pitchFamily="2" charset="-78"/>
                </a:rPr>
                <a:t>ème</a:t>
              </a:r>
              <a:r>
                <a:rPr lang="fr-FR" sz="1796" b="1" dirty="0" smtClean="0">
                  <a:cs typeface="Sultan bold" pitchFamily="2" charset="-78"/>
                </a:rPr>
                <a:t> année </a:t>
              </a:r>
              <a:endParaRPr lang="ar-MA" sz="1796" b="1" dirty="0">
                <a:cs typeface="Sultan bold" pitchFamily="2" charset="-78"/>
              </a:endParaRPr>
            </a:p>
          </p:txBody>
        </p:sp>
      </p:grpSp>
      <p:sp>
        <p:nvSpPr>
          <p:cNvPr id="47" name="Slide Number Placeholder 3">
            <a:extLst>
              <a:ext uri="{FF2B5EF4-FFF2-40B4-BE49-F238E27FC236}">
                <a16:creationId xmlns:a16="http://schemas.microsoft.com/office/drawing/2014/main" id="{3B5C6BAC-F3F8-4AA0-B332-02F663571328}"/>
              </a:ext>
            </a:extLst>
          </p:cNvPr>
          <p:cNvSpPr txBox="1">
            <a:spLocks/>
          </p:cNvSpPr>
          <p:nvPr/>
        </p:nvSpPr>
        <p:spPr>
          <a:xfrm>
            <a:off x="10448055" y="6738863"/>
            <a:ext cx="496912" cy="119137"/>
          </a:xfrm>
          <a:prstGeom prst="rect">
            <a:avLst/>
          </a:prstGeom>
          <a:solidFill>
            <a:srgbClr val="C00000"/>
          </a:solidFill>
        </p:spPr>
        <p:txBody>
          <a:bodyPr vert="horz" lIns="58652" tIns="29326" rIns="58652" bIns="29326" rtlCol="0" anchor="ctr"/>
          <a:lstStyle>
            <a:defPPr>
              <a:defRPr lang="en-US"/>
            </a:defPPr>
            <a:lvl1pPr marL="0" algn="r" defTabSz="1238921" rtl="0" eaLnBrk="1" latinLnBrk="0" hangingPunct="1"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19460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92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838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7784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9730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1676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3622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5568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EC71654-96A5-4280-94F3-931C61A9F92C}" type="slidenum">
              <a:rPr lang="en-IN" sz="898" b="1">
                <a:solidFill>
                  <a:schemeClr val="bg1"/>
                </a:solidFill>
              </a:rPr>
              <a:pPr algn="ctr"/>
              <a:t>3</a:t>
            </a:fld>
            <a:endParaRPr lang="en-IN" sz="898" b="1" dirty="0">
              <a:solidFill>
                <a:schemeClr val="bg1"/>
              </a:solidFill>
            </a:endParaRPr>
          </a:p>
        </p:txBody>
      </p:sp>
      <p:sp>
        <p:nvSpPr>
          <p:cNvPr id="56" name="TextBox 40"/>
          <p:cNvSpPr txBox="1"/>
          <p:nvPr/>
        </p:nvSpPr>
        <p:spPr>
          <a:xfrm rot="16200000" flipH="1">
            <a:off x="1630051" y="5423397"/>
            <a:ext cx="1100515" cy="766167"/>
          </a:xfrm>
          <a:prstGeom prst="roundRect">
            <a:avLst/>
          </a:prstGeom>
          <a:solidFill>
            <a:srgbClr val="0072C7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 rtl="1"/>
            <a:r>
              <a:rPr lang="fr-FR" sz="1300" dirty="0" smtClean="0">
                <a:solidFill>
                  <a:schemeClr val="bg1"/>
                </a:solidFill>
                <a:cs typeface="Sultan bold" pitchFamily="2" charset="-78"/>
              </a:rPr>
              <a:t>Champs disciplinaire 3</a:t>
            </a:r>
            <a:endParaRPr lang="fr-FR" sz="1300" dirty="0">
              <a:solidFill>
                <a:schemeClr val="bg1"/>
              </a:solidFill>
              <a:cs typeface="Sultan bold" pitchFamily="2" charset="-78"/>
            </a:endParaRPr>
          </a:p>
        </p:txBody>
      </p:sp>
      <p:sp>
        <p:nvSpPr>
          <p:cNvPr id="82" name="TextBox 52"/>
          <p:cNvSpPr txBox="1"/>
          <p:nvPr/>
        </p:nvSpPr>
        <p:spPr>
          <a:xfrm rot="16200000">
            <a:off x="-234066" y="3703511"/>
            <a:ext cx="1510399" cy="408623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cs typeface="Sultan bold" pitchFamily="2" charset="-78"/>
              </a:rPr>
              <a:t>Baccalauréat</a:t>
            </a:r>
            <a:endParaRPr lang="fr-FR" dirty="0">
              <a:solidFill>
                <a:schemeClr val="bg1"/>
              </a:solidFill>
              <a:cs typeface="Sultan bold" pitchFamily="2" charset="-78"/>
            </a:endParaRPr>
          </a:p>
        </p:txBody>
      </p:sp>
      <p:sp>
        <p:nvSpPr>
          <p:cNvPr id="83" name="Flèche droite 82"/>
          <p:cNvSpPr/>
          <p:nvPr/>
        </p:nvSpPr>
        <p:spPr>
          <a:xfrm rot="10800000" flipH="1">
            <a:off x="776041" y="3650693"/>
            <a:ext cx="709151" cy="546593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algn="ctr" rtl="1"/>
            <a:endParaRPr lang="fr-FR" sz="1283" dirty="0">
              <a:solidFill>
                <a:schemeClr val="bg1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1668688" y="3934475"/>
            <a:ext cx="2379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Accolade fermante 86"/>
          <p:cNvSpPr/>
          <p:nvPr/>
        </p:nvSpPr>
        <p:spPr>
          <a:xfrm rot="10800000">
            <a:off x="1549267" y="1850662"/>
            <a:ext cx="238843" cy="4146657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>
            <a:off x="3364504" y="2194973"/>
            <a:ext cx="2318108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Flèche droite 96"/>
          <p:cNvSpPr/>
          <p:nvPr/>
        </p:nvSpPr>
        <p:spPr>
          <a:xfrm>
            <a:off x="3768709" y="1988894"/>
            <a:ext cx="1019151" cy="418337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algn="ctr" rtl="1"/>
            <a:r>
              <a:rPr lang="fr-FR" sz="1200" b="1" dirty="0" smtClean="0">
                <a:solidFill>
                  <a:schemeClr val="bg1"/>
                </a:solidFill>
                <a:cs typeface="Sultan bold" pitchFamily="2" charset="-78"/>
              </a:rPr>
              <a:t>Domaine 1 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98" name="Flèche droite 97"/>
          <p:cNvSpPr/>
          <p:nvPr/>
        </p:nvSpPr>
        <p:spPr>
          <a:xfrm>
            <a:off x="3759777" y="3631911"/>
            <a:ext cx="979676" cy="533701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algn="ctr" rtl="1"/>
            <a:r>
              <a:rPr lang="fr-FR" sz="1100" b="1" dirty="0" smtClean="0">
                <a:solidFill>
                  <a:schemeClr val="bg1"/>
                </a:solidFill>
                <a:cs typeface="Sultan bold" pitchFamily="2" charset="-78"/>
              </a:rPr>
              <a:t>Domaine 2</a:t>
            </a:r>
            <a:endParaRPr lang="fr-FR" sz="1100" b="1" dirty="0">
              <a:solidFill>
                <a:schemeClr val="bg1"/>
              </a:solidFill>
            </a:endParaRPr>
          </a:p>
        </p:txBody>
      </p:sp>
      <p:grpSp>
        <p:nvGrpSpPr>
          <p:cNvPr id="99" name="Group 1"/>
          <p:cNvGrpSpPr/>
          <p:nvPr/>
        </p:nvGrpSpPr>
        <p:grpSpPr>
          <a:xfrm flipH="1">
            <a:off x="3363803" y="5304572"/>
            <a:ext cx="1391559" cy="430364"/>
            <a:chOff x="10216106" y="7953537"/>
            <a:chExt cx="1780981" cy="670950"/>
          </a:xfrm>
        </p:grpSpPr>
        <p:cxnSp>
          <p:nvCxnSpPr>
            <p:cNvPr id="100" name="Straight Connector 147"/>
            <p:cNvCxnSpPr/>
            <p:nvPr/>
          </p:nvCxnSpPr>
          <p:spPr>
            <a:xfrm flipH="1">
              <a:off x="11441934" y="8272592"/>
              <a:ext cx="555153" cy="2543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3" name="Flèche droite 145"/>
            <p:cNvSpPr/>
            <p:nvPr/>
          </p:nvSpPr>
          <p:spPr>
            <a:xfrm flipH="1">
              <a:off x="10216106" y="7953537"/>
              <a:ext cx="1197763" cy="670950"/>
            </a:xfrm>
            <a:prstGeom prst="rightArrow">
              <a:avLst/>
            </a:prstGeom>
            <a:solidFill>
              <a:schemeClr val="bg1"/>
            </a:solidFill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183" tIns="46183" rIns="46183" bIns="46183" rtlCol="0" anchor="ctr"/>
            <a:lstStyle/>
            <a:p>
              <a:pPr algn="ctr" rtl="1"/>
              <a:r>
                <a:rPr lang="fr-FR" sz="1283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Sultan bold" pitchFamily="2" charset="-78"/>
                </a:rPr>
                <a:t>Domaine ..</a:t>
              </a:r>
              <a:endParaRPr lang="fr-FR" sz="1283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105" name="Connecteur droit 104"/>
          <p:cNvCxnSpPr/>
          <p:nvPr/>
        </p:nvCxnSpPr>
        <p:spPr>
          <a:xfrm flipV="1">
            <a:off x="3151333" y="3899401"/>
            <a:ext cx="659880" cy="842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1" name="Flèche droite 110"/>
          <p:cNvSpPr/>
          <p:nvPr/>
        </p:nvSpPr>
        <p:spPr>
          <a:xfrm>
            <a:off x="6292018" y="1664426"/>
            <a:ext cx="1302263" cy="415605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algn="ctr" rtl="1"/>
            <a:r>
              <a:rPr lang="fr-FR" sz="1100" b="1" dirty="0" smtClean="0">
                <a:solidFill>
                  <a:schemeClr val="bg1"/>
                </a:solidFill>
                <a:latin typeface="+mj-lt"/>
                <a:cs typeface="Sultan bold"/>
              </a:rPr>
              <a:t>Sous domaine</a:t>
            </a:r>
            <a:r>
              <a:rPr lang="fr-FR" sz="1100" b="1" dirty="0" smtClean="0">
                <a:solidFill>
                  <a:schemeClr val="bg1"/>
                </a:solidFill>
                <a:latin typeface="+mj-lt"/>
              </a:rPr>
              <a:t>1.1</a:t>
            </a:r>
            <a:endParaRPr lang="fr-FR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2" name="Accolade ouvrante 111"/>
          <p:cNvSpPr/>
          <p:nvPr/>
        </p:nvSpPr>
        <p:spPr>
          <a:xfrm>
            <a:off x="7700782" y="1516973"/>
            <a:ext cx="919268" cy="2323531"/>
          </a:xfrm>
          <a:prstGeom prst="leftBrace">
            <a:avLst>
              <a:gd name="adj1" fmla="val 8333"/>
              <a:gd name="adj2" fmla="val 16379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3" name="Connecteur droit 112"/>
          <p:cNvCxnSpPr/>
          <p:nvPr/>
        </p:nvCxnSpPr>
        <p:spPr>
          <a:xfrm flipV="1">
            <a:off x="5766889" y="1876805"/>
            <a:ext cx="662982" cy="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endCxn id="115" idx="1"/>
          </p:cNvCxnSpPr>
          <p:nvPr/>
        </p:nvCxnSpPr>
        <p:spPr>
          <a:xfrm flipV="1">
            <a:off x="5731771" y="4359425"/>
            <a:ext cx="556363" cy="1768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Flèche droite 114"/>
          <p:cNvSpPr/>
          <p:nvPr/>
        </p:nvSpPr>
        <p:spPr>
          <a:xfrm>
            <a:off x="6288134" y="4127109"/>
            <a:ext cx="1367978" cy="464632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algn="ctr" rtl="1"/>
            <a:r>
              <a:rPr lang="fr-FR" sz="1100" b="1" dirty="0" smtClean="0">
                <a:solidFill>
                  <a:schemeClr val="bg1"/>
                </a:solidFill>
              </a:rPr>
              <a:t>Sous domaine1.2</a:t>
            </a:r>
            <a:endParaRPr lang="fr-FR" sz="1100" b="1" dirty="0">
              <a:solidFill>
                <a:schemeClr val="bg1"/>
              </a:solidFill>
            </a:endParaRPr>
          </a:p>
        </p:txBody>
      </p:sp>
      <p:cxnSp>
        <p:nvCxnSpPr>
          <p:cNvPr id="116" name="Straight Connector 145"/>
          <p:cNvCxnSpPr/>
          <p:nvPr/>
        </p:nvCxnSpPr>
        <p:spPr>
          <a:xfrm flipH="1">
            <a:off x="5693850" y="1838012"/>
            <a:ext cx="37921" cy="35877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18" name="Group 1"/>
          <p:cNvGrpSpPr/>
          <p:nvPr/>
        </p:nvGrpSpPr>
        <p:grpSpPr>
          <a:xfrm>
            <a:off x="5669180" y="5192404"/>
            <a:ext cx="1925101" cy="430364"/>
            <a:chOff x="11441934" y="7952101"/>
            <a:chExt cx="1885726" cy="670950"/>
          </a:xfrm>
        </p:grpSpPr>
        <p:cxnSp>
          <p:nvCxnSpPr>
            <p:cNvPr id="119" name="Straight Connector 147"/>
            <p:cNvCxnSpPr/>
            <p:nvPr/>
          </p:nvCxnSpPr>
          <p:spPr>
            <a:xfrm flipH="1">
              <a:off x="11441934" y="8272592"/>
              <a:ext cx="555153" cy="2543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0" name="Flèche droite 145"/>
            <p:cNvSpPr/>
            <p:nvPr/>
          </p:nvSpPr>
          <p:spPr>
            <a:xfrm>
              <a:off x="12053650" y="7952101"/>
              <a:ext cx="1274010" cy="670950"/>
            </a:xfrm>
            <a:prstGeom prst="rightArrow">
              <a:avLst/>
            </a:prstGeom>
            <a:solidFill>
              <a:schemeClr val="bg1"/>
            </a:solidFill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183" tIns="46183" rIns="46183" bIns="46183" rtlCol="0" anchor="ctr"/>
            <a:lstStyle/>
            <a:p>
              <a:pPr algn="ctr" rtl="1"/>
              <a:r>
                <a:rPr lang="fr-FR" sz="9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Sultan bold" pitchFamily="2" charset="-78"/>
                </a:rPr>
                <a:t>Sous domaine</a:t>
              </a:r>
              <a:endParaRPr lang="fr-FR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3" name="Flèche droite 42"/>
          <p:cNvSpPr/>
          <p:nvPr/>
        </p:nvSpPr>
        <p:spPr>
          <a:xfrm>
            <a:off x="8279545" y="1606728"/>
            <a:ext cx="1283748" cy="44858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rtl="1" fontAlgn="ctr"/>
            <a:r>
              <a:rPr lang="fr-FR" sz="1539" b="1" dirty="0">
                <a:solidFill>
                  <a:schemeClr val="bg1"/>
                </a:solidFill>
              </a:rPr>
              <a:t> </a:t>
            </a:r>
            <a:r>
              <a:rPr lang="fr-FR" sz="1539" b="1" dirty="0" err="1" smtClean="0">
                <a:solidFill>
                  <a:schemeClr val="bg1"/>
                </a:solidFill>
              </a:rPr>
              <a:t>Filiere</a:t>
            </a:r>
            <a:r>
              <a:rPr lang="fr-FR" sz="1539" b="1" dirty="0" smtClean="0">
                <a:solidFill>
                  <a:schemeClr val="bg1"/>
                </a:solidFill>
              </a:rPr>
              <a:t> 1.1.1</a:t>
            </a:r>
          </a:p>
        </p:txBody>
      </p:sp>
      <p:sp>
        <p:nvSpPr>
          <p:cNvPr id="49" name="Flèche droite 48"/>
          <p:cNvSpPr/>
          <p:nvPr/>
        </p:nvSpPr>
        <p:spPr>
          <a:xfrm>
            <a:off x="8288827" y="2554652"/>
            <a:ext cx="1283748" cy="46405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rtl="1"/>
            <a:r>
              <a:rPr lang="fr-FR" sz="1539" b="1" dirty="0" err="1" smtClean="0">
                <a:solidFill>
                  <a:schemeClr val="bg1"/>
                </a:solidFill>
              </a:rPr>
              <a:t>Filiere</a:t>
            </a:r>
            <a:r>
              <a:rPr lang="fr-FR" sz="1539" b="1" dirty="0" smtClean="0">
                <a:solidFill>
                  <a:schemeClr val="bg1"/>
                </a:solidFill>
              </a:rPr>
              <a:t> 1.1.2</a:t>
            </a:r>
            <a:endParaRPr lang="fr-FR" sz="1539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flipH="1">
            <a:off x="9909211" y="1435441"/>
            <a:ext cx="1374322" cy="928990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rtl="1"/>
            <a:endParaRPr lang="fr-FR" sz="1283" dirty="0"/>
          </a:p>
        </p:txBody>
      </p:sp>
      <p:sp>
        <p:nvSpPr>
          <p:cNvPr id="51" name="Rectangle 50"/>
          <p:cNvSpPr/>
          <p:nvPr/>
        </p:nvSpPr>
        <p:spPr>
          <a:xfrm flipH="1">
            <a:off x="9909211" y="2427065"/>
            <a:ext cx="1374322" cy="830997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</a:rPr>
              <a:t>Option </a:t>
            </a:r>
            <a:r>
              <a:rPr lang="fr-FR" sz="1200" b="1" dirty="0" smtClean="0">
                <a:solidFill>
                  <a:prstClr val="black"/>
                </a:solidFill>
              </a:rPr>
              <a:t>1.2.1</a:t>
            </a:r>
            <a:endParaRPr lang="fr-FR" sz="1200" b="1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</a:rPr>
              <a:t>Option </a:t>
            </a:r>
            <a:r>
              <a:rPr lang="fr-FR" sz="1200" b="1" dirty="0" smtClean="0">
                <a:solidFill>
                  <a:prstClr val="black"/>
                </a:solidFill>
              </a:rPr>
              <a:t>1.2.2</a:t>
            </a:r>
            <a:endParaRPr lang="fr-FR" sz="1200" b="1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</a:rPr>
              <a:t>Option </a:t>
            </a:r>
            <a:r>
              <a:rPr lang="fr-FR" sz="1200" b="1" dirty="0" smtClean="0">
                <a:solidFill>
                  <a:prstClr val="black"/>
                </a:solidFill>
              </a:rPr>
              <a:t>1.2.3</a:t>
            </a:r>
            <a:endParaRPr lang="fr-FR" sz="1200" b="1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</a:rPr>
              <a:t>.....</a:t>
            </a:r>
          </a:p>
        </p:txBody>
      </p:sp>
      <p:sp>
        <p:nvSpPr>
          <p:cNvPr id="52" name="Accolade ouvrante 51"/>
          <p:cNvSpPr/>
          <p:nvPr/>
        </p:nvSpPr>
        <p:spPr>
          <a:xfrm>
            <a:off x="9641847" y="1435441"/>
            <a:ext cx="111031" cy="808827"/>
          </a:xfrm>
          <a:prstGeom prst="leftBrac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155"/>
          </a:p>
        </p:txBody>
      </p:sp>
      <p:sp>
        <p:nvSpPr>
          <p:cNvPr id="53" name="Accolade ouvrante 52"/>
          <p:cNvSpPr/>
          <p:nvPr/>
        </p:nvSpPr>
        <p:spPr>
          <a:xfrm>
            <a:off x="9641847" y="2407231"/>
            <a:ext cx="104351" cy="819599"/>
          </a:xfrm>
          <a:prstGeom prst="leftBrac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155"/>
          </a:p>
        </p:txBody>
      </p:sp>
      <p:sp>
        <p:nvSpPr>
          <p:cNvPr id="2" name="Rectangle 1"/>
          <p:cNvSpPr/>
          <p:nvPr/>
        </p:nvSpPr>
        <p:spPr>
          <a:xfrm>
            <a:off x="9243778" y="970660"/>
            <a:ext cx="1238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  <a:cs typeface="K Elham" panose="00000500000000000000" pitchFamily="2" charset="-78"/>
              </a:rPr>
              <a:t>Les filières 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35223" y="968670"/>
            <a:ext cx="3531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r-FR" b="1" dirty="0" smtClean="0">
                <a:solidFill>
                  <a:srgbClr val="7030A0"/>
                </a:solidFill>
                <a:cs typeface="K Elham" panose="00000500000000000000" pitchFamily="2" charset="-78"/>
              </a:rPr>
              <a:t>Les sous domaines</a:t>
            </a:r>
            <a:endParaRPr lang="ar-MA" b="1" dirty="0">
              <a:solidFill>
                <a:srgbClr val="7030A0"/>
              </a:solidFill>
              <a:cs typeface="K Elham" panose="000005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3803" y="957217"/>
            <a:ext cx="1615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r-FR" b="1" dirty="0" smtClean="0">
                <a:solidFill>
                  <a:srgbClr val="00B050"/>
                </a:solidFill>
                <a:cs typeface="K Elham" panose="00000500000000000000" pitchFamily="2" charset="-78"/>
              </a:rPr>
              <a:t>Les </a:t>
            </a:r>
            <a:r>
              <a:rPr lang="fr-FR" b="1" dirty="0">
                <a:solidFill>
                  <a:srgbClr val="00B050"/>
                </a:solidFill>
                <a:cs typeface="K Elham" panose="00000500000000000000" pitchFamily="2" charset="-78"/>
              </a:rPr>
              <a:t>d</a:t>
            </a:r>
            <a:r>
              <a:rPr lang="fr-FR" b="1" dirty="0" smtClean="0">
                <a:solidFill>
                  <a:srgbClr val="00B050"/>
                </a:solidFill>
                <a:cs typeface="K Elham" panose="00000500000000000000" pitchFamily="2" charset="-78"/>
              </a:rPr>
              <a:t>omaines</a:t>
            </a:r>
            <a:endParaRPr lang="ar-MA" b="1" dirty="0">
              <a:solidFill>
                <a:srgbClr val="00B050"/>
              </a:solidFill>
              <a:cs typeface="K Elham" panose="00000500000000000000" pitchFamily="2" charset="-78"/>
            </a:endParaRPr>
          </a:p>
        </p:txBody>
      </p:sp>
      <p:sp>
        <p:nvSpPr>
          <p:cNvPr id="57" name="Flèche droite 56"/>
          <p:cNvSpPr/>
          <p:nvPr/>
        </p:nvSpPr>
        <p:spPr>
          <a:xfrm>
            <a:off x="8292483" y="3394112"/>
            <a:ext cx="1349364" cy="467570"/>
          </a:xfrm>
          <a:prstGeom prst="right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183" tIns="46183" rIns="46183" bIns="46183" rtlCol="0" anchor="ctr"/>
          <a:lstStyle/>
          <a:p>
            <a:pPr rtl="1"/>
            <a:r>
              <a:rPr lang="fr-FR" sz="1539" b="1" dirty="0" err="1" smtClean="0">
                <a:solidFill>
                  <a:schemeClr val="tx1"/>
                </a:solidFill>
              </a:rPr>
              <a:t>Filiere</a:t>
            </a:r>
            <a:r>
              <a:rPr lang="fr-FR" sz="1539" b="1" dirty="0" smtClean="0">
                <a:solidFill>
                  <a:schemeClr val="tx1"/>
                </a:solidFill>
              </a:rPr>
              <a:t> …</a:t>
            </a:r>
            <a:endParaRPr lang="fr-FR" sz="1539" b="1" dirty="0">
              <a:solidFill>
                <a:schemeClr val="tx1"/>
              </a:solidFill>
            </a:endParaRPr>
          </a:p>
        </p:txBody>
      </p:sp>
      <p:sp>
        <p:nvSpPr>
          <p:cNvPr id="58" name="Accolade ouvrante 57"/>
          <p:cNvSpPr/>
          <p:nvPr/>
        </p:nvSpPr>
        <p:spPr>
          <a:xfrm rot="10800000" flipH="1">
            <a:off x="2875188" y="2194973"/>
            <a:ext cx="489316" cy="3324781"/>
          </a:xfrm>
          <a:prstGeom prst="leftBrace">
            <a:avLst>
              <a:gd name="adj1" fmla="val 8333"/>
              <a:gd name="adj2" fmla="val 47942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extBox 40"/>
          <p:cNvSpPr txBox="1"/>
          <p:nvPr/>
        </p:nvSpPr>
        <p:spPr>
          <a:xfrm rot="16200000" flipH="1">
            <a:off x="1685361" y="3520529"/>
            <a:ext cx="1100515" cy="766167"/>
          </a:xfrm>
          <a:prstGeom prst="roundRect">
            <a:avLst/>
          </a:prstGeom>
          <a:solidFill>
            <a:srgbClr val="0072C7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 rtl="1"/>
            <a:r>
              <a:rPr lang="fr-FR" sz="1300" dirty="0" smtClean="0">
                <a:solidFill>
                  <a:schemeClr val="bg1"/>
                </a:solidFill>
                <a:cs typeface="Sultan bold" pitchFamily="2" charset="-78"/>
              </a:rPr>
              <a:t>Champs disciplinaire 2</a:t>
            </a:r>
            <a:endParaRPr lang="fr-FR" sz="1300" dirty="0">
              <a:solidFill>
                <a:schemeClr val="bg1"/>
              </a:solidFill>
              <a:cs typeface="Sultan bold" pitchFamily="2" charset="-78"/>
            </a:endParaRPr>
          </a:p>
        </p:txBody>
      </p:sp>
      <p:sp>
        <p:nvSpPr>
          <p:cNvPr id="59" name="TextBox 40"/>
          <p:cNvSpPr txBox="1"/>
          <p:nvPr/>
        </p:nvSpPr>
        <p:spPr>
          <a:xfrm rot="16200000" flipH="1">
            <a:off x="1684978" y="1493723"/>
            <a:ext cx="1100515" cy="766167"/>
          </a:xfrm>
          <a:prstGeom prst="roundRect">
            <a:avLst/>
          </a:prstGeom>
          <a:solidFill>
            <a:srgbClr val="0072C7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 rtl="1"/>
            <a:r>
              <a:rPr lang="fr-FR" sz="1300" dirty="0" smtClean="0">
                <a:solidFill>
                  <a:schemeClr val="bg1"/>
                </a:solidFill>
                <a:cs typeface="Sultan bold" pitchFamily="2" charset="-78"/>
              </a:rPr>
              <a:t>Champs disciplinaire 1</a:t>
            </a:r>
            <a:endParaRPr lang="fr-FR" sz="1300" dirty="0">
              <a:solidFill>
                <a:schemeClr val="bg1"/>
              </a:solidFill>
              <a:cs typeface="Sultan bold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98802" y="1330861"/>
            <a:ext cx="2178183" cy="4700966"/>
          </a:xfrm>
          <a:prstGeom prst="rect">
            <a:avLst/>
          </a:prstGeom>
          <a:noFill/>
          <a:ln w="762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5"/>
          </a:p>
        </p:txBody>
      </p:sp>
      <p:sp>
        <p:nvSpPr>
          <p:cNvPr id="61" name="Rectangle 60"/>
          <p:cNvSpPr/>
          <p:nvPr/>
        </p:nvSpPr>
        <p:spPr>
          <a:xfrm>
            <a:off x="5385851" y="1346870"/>
            <a:ext cx="2451985" cy="4668949"/>
          </a:xfrm>
          <a:prstGeom prst="rect">
            <a:avLst/>
          </a:prstGeom>
          <a:noFill/>
          <a:ln w="76200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5"/>
          </a:p>
        </p:txBody>
      </p:sp>
      <p:sp>
        <p:nvSpPr>
          <p:cNvPr id="62" name="Rectangle 61"/>
          <p:cNvSpPr/>
          <p:nvPr/>
        </p:nvSpPr>
        <p:spPr>
          <a:xfrm>
            <a:off x="8046702" y="1338002"/>
            <a:ext cx="3503655" cy="4587053"/>
          </a:xfrm>
          <a:prstGeom prst="rect">
            <a:avLst/>
          </a:prstGeom>
          <a:noFill/>
          <a:ln w="76200">
            <a:solidFill>
              <a:srgbClr val="0072C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5"/>
          </a:p>
        </p:txBody>
      </p:sp>
      <p:sp>
        <p:nvSpPr>
          <p:cNvPr id="15" name="ZoneTexte 14"/>
          <p:cNvSpPr txBox="1"/>
          <p:nvPr/>
        </p:nvSpPr>
        <p:spPr>
          <a:xfrm>
            <a:off x="9909211" y="1516973"/>
            <a:ext cx="1374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b="1" dirty="0" smtClean="0"/>
              <a:t>Option 1.1.1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b="1" dirty="0" smtClean="0"/>
              <a:t>Option 1.1.2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b="1" dirty="0" smtClean="0"/>
              <a:t>Option 1.1.3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b="1" dirty="0" smtClean="0"/>
              <a:t>.....</a:t>
            </a:r>
            <a:endParaRPr lang="fr-FR" sz="1200" b="1" dirty="0"/>
          </a:p>
        </p:txBody>
      </p:sp>
      <p:sp>
        <p:nvSpPr>
          <p:cNvPr id="66" name="TextBox 60"/>
          <p:cNvSpPr txBox="1"/>
          <p:nvPr/>
        </p:nvSpPr>
        <p:spPr>
          <a:xfrm>
            <a:off x="633512" y="3793185"/>
            <a:ext cx="942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r-FR" sz="1100" b="1" dirty="0">
                <a:solidFill>
                  <a:schemeClr val="bg1"/>
                </a:solidFill>
                <a:latin typeface="+mj-lt"/>
                <a:cs typeface="Sultan bold" pitchFamily="2" charset="-78"/>
              </a:rPr>
              <a:t>O</a:t>
            </a:r>
            <a:r>
              <a:rPr lang="fr-FR" sz="1100" b="1" dirty="0" smtClean="0">
                <a:solidFill>
                  <a:schemeClr val="bg1"/>
                </a:solidFill>
                <a:latin typeface="+mj-lt"/>
                <a:cs typeface="Sultan bold" pitchFamily="2" charset="-78"/>
              </a:rPr>
              <a:t>rientation</a:t>
            </a:r>
            <a:endParaRPr lang="fr-FR" sz="1100" b="1" dirty="0">
              <a:solidFill>
                <a:schemeClr val="bg1"/>
              </a:solidFill>
              <a:latin typeface="Hacen Casablanca Heavy" panose="02000000000000000000" pitchFamily="2" charset="-78"/>
              <a:cs typeface="Sultan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15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214938" y="5516564"/>
            <a:ext cx="1376362" cy="2889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27350" y="985839"/>
            <a:ext cx="6624638" cy="669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r>
              <a:rPr lang="ar-DZ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عربية –فرنسية- انجليزية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sz="14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(الهندسة العامة)</a:t>
            </a:r>
            <a:endParaRPr lang="fr-FR" sz="14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7175" y="166689"/>
            <a:ext cx="9144000" cy="682625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2875" y="6567488"/>
            <a:ext cx="1606550" cy="290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7025" y="5765801"/>
          <a:ext cx="9004302" cy="868237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4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57643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400" b="1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400" b="1" baseline="0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عامة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73" marB="4257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9607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100" b="1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100" b="1" baseline="0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عامة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0675" y="4202113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(عربية)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(فرنسية)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7025" y="2754313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(عربية)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علوم إنسانية واجتماعية (انجليزية)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919288"/>
          <a:ext cx="9004298" cy="74295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44" marB="425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1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495551" y="628650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f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المعرفي : 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sz="2400" b="1" dirty="0">
              <a:solidFill>
                <a:schemeClr val="accent3">
                  <a:lumMod val="75000"/>
                </a:schemeClr>
              </a:solidFill>
              <a:cs typeface="Sakkal Majalla" pitchFamily="2" charset="-7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300289"/>
          <a:ext cx="8715375" cy="2090737"/>
        </p:xfrm>
        <a:graphic>
          <a:graphicData uri="http://schemas.openxmlformats.org/drawingml/2006/table">
            <a:tbl>
              <a:tblPr/>
              <a:tblGrid>
                <a:gridCol w="1262063">
                  <a:extLst>
                    <a:ext uri="{9D8B030D-6E8A-4147-A177-3AD203B41FA5}">
                      <a16:colId xmlns:a16="http://schemas.microsoft.com/office/drawing/2014/main" val="3135836456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33512959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3126740087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104982027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592450749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72040823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419023457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601973555"/>
                    </a:ext>
                  </a:extLst>
                </a:gridCol>
              </a:tblGrid>
              <a:tr h="11223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08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Ang 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Fr 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وحدة التفتح خارج الحقل المعرفي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نحو وبلاغة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نصوص أدبية</a:t>
                      </a:r>
                      <a:r>
                        <a:rPr kumimoji="0" lang="fr-FR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kumimoji="0" lang="fr-MA" alt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38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ea typeface="Calibri" panose="020F0502020204030204" pitchFamily="34" charset="0"/>
                        <a:cs typeface="ae_AlMohanad" panose="02060603050605020204" pitchFamily="18" charset="-7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51279"/>
                  </a:ext>
                </a:extLst>
              </a:tr>
              <a:tr h="968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081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Fr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وحدة التفتح خارج الحقل المعرفي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نصوص ثقافية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نصوص </a:t>
                      </a:r>
                      <a:r>
                        <a:rPr kumimoji="0" lang="ar-DZ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فنية</a:t>
                      </a: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ea typeface="Calibri" panose="020F0502020204030204" pitchFamily="34" charset="0"/>
                        <a:cs typeface="ae_AlMohanad" panose="02060603050605020204" pitchFamily="18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647419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2495551" y="1039814"/>
            <a:ext cx="6715125" cy="6746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 : </a:t>
            </a:r>
            <a:r>
              <a:rPr lang="ar-S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اللغات والآداب والفنون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 عربية- فرنسية - </a:t>
            </a:r>
            <a:r>
              <a:rPr lang="ar-MA" sz="2000" dirty="0" err="1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أنجليزية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S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endParaRPr lang="fr-FR" sz="20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92504" y="4741864"/>
            <a:ext cx="1172116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وإع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ادة</a:t>
            </a: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التوجي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ــه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l-Mothnna" pitchFamily="2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5157788"/>
          <a:ext cx="8715375" cy="1471612"/>
        </p:xfrm>
        <a:graphic>
          <a:graphicData uri="http://schemas.openxmlformats.org/drawingml/2006/table">
            <a:tbl>
              <a:tblPr/>
              <a:tblGrid>
                <a:gridCol w="1262063">
                  <a:extLst>
                    <a:ext uri="{9D8B030D-6E8A-4147-A177-3AD203B41FA5}">
                      <a16:colId xmlns:a16="http://schemas.microsoft.com/office/drawing/2014/main" val="17259679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10503695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4191128673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46146601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356258152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80787284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33256572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295063778"/>
                    </a:ext>
                  </a:extLst>
                </a:gridCol>
              </a:tblGrid>
              <a:tr h="73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58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Ang</a:t>
                      </a:r>
                      <a:r>
                        <a:rPr kumimoji="0" lang="fr-FR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 L2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وحدة التفتح في  الحقل المعرفي الأساسي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Discipline en  Fr</a:t>
                      </a: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أجناس أدبية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نصوص أدبية</a:t>
                      </a:r>
                      <a:r>
                        <a:rPr kumimoji="0" lang="ar-DZ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kumimoji="0" lang="fr-MA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MA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736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88582"/>
                  </a:ext>
                </a:extLst>
              </a:tr>
              <a:tr h="73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58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Ang</a:t>
                      </a:r>
                      <a:r>
                        <a:rPr kumimoji="0" lang="fr-FR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 L2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وحدة التفتح في الحقل المعرفي الأساسي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Discipline en  Fr</a:t>
                      </a: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نصوص تراثية</a:t>
                      </a:r>
                      <a:r>
                        <a:rPr kumimoji="0" lang="ar-MA" alt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  <a:endParaRPr kumimoji="0" lang="fr-FR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نصوص </a:t>
                      </a:r>
                      <a:r>
                        <a:rPr kumimoji="0" lang="ar-DZ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فنية</a:t>
                      </a:r>
                      <a:r>
                        <a:rPr kumimoji="0" lang="fr-MA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82637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56139" y="1868488"/>
            <a:ext cx="2547937" cy="322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e_AlMohanad" panose="02060603050605020204" pitchFamily="18" charset="-78"/>
                <a:cs typeface="ae_AlMohanad" panose="02060603050605020204" pitchFamily="18" charset="-78"/>
              </a:rPr>
              <a:t>توجيه 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e_AlMohanad" panose="02060603050605020204" pitchFamily="18" charset="-78"/>
                <a:cs typeface="ae_AlMohanad" panose="02060603050605020204" pitchFamily="18" charset="-78"/>
              </a:rPr>
              <a:t>على أساس المكتسبات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ae_AlMohanad" panose="02060603050605020204" pitchFamily="18" charset="-78"/>
              <a:cs typeface="ae_AlMohanad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995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105401" y="5416551"/>
            <a:ext cx="1376363" cy="2905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55914" y="1246188"/>
            <a:ext cx="6015037" cy="3746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endParaRPr lang="ar-MA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r>
              <a:rPr lang="ar-DZ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انجليزية-عربية –فرنسية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(الهندسة العامة)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929191" rtl="1">
              <a:defRPr/>
            </a:pP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427039"/>
            <a:ext cx="9144000" cy="650875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6546851"/>
            <a:ext cx="1606550" cy="290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0675" y="5678488"/>
          <a:ext cx="9004302" cy="925830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4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99221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400" b="1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400" b="1" baseline="0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عامة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100" b="1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100" b="1" baseline="0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عامة (عربية)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619250" y="2662238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واجتماعية (عربية)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619250" y="4138613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فرنسية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874838"/>
          <a:ext cx="9004298" cy="74295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44" marB="425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9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495551" y="628650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f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المعرفي </a:t>
            </a:r>
            <a:r>
              <a:rPr lang="ar-MA" sz="2400" b="1" dirty="0" smtClean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: 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sz="2400" b="1" dirty="0">
              <a:solidFill>
                <a:schemeClr val="accent3">
                  <a:lumMod val="75000"/>
                </a:schemeClr>
              </a:solidFill>
              <a:cs typeface="Sakkal Majalla" pitchFamily="2" charset="-7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300288"/>
          <a:ext cx="8715375" cy="2120900"/>
        </p:xfrm>
        <a:graphic>
          <a:graphicData uri="http://schemas.openxmlformats.org/drawingml/2006/table">
            <a:tbl>
              <a:tblPr/>
              <a:tblGrid>
                <a:gridCol w="126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393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081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+mn-cs"/>
                        </a:rPr>
                        <a:t>نصوص تأسيسية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في اللغة والآداب</a:t>
                      </a:r>
                      <a:endParaRPr lang="fr-M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Pratique de l’écrit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Basic 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Structure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nglish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alt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Guided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Reading </a:t>
                      </a: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M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5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081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الفن والثقافة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Pratique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de l’oral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Spoken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English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Comprehension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precis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2495551" y="1039814"/>
            <a:ext cx="6715125" cy="6746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</a:t>
            </a:r>
            <a:r>
              <a:rPr lang="ar-MA" sz="20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000" dirty="0" smtClean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S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اللغات والآداب والفنون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</a:t>
            </a:r>
            <a:r>
              <a:rPr lang="ar-MA" sz="2000" dirty="0" err="1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أنجليزية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- 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عربية- فرنسية</a:t>
            </a:r>
            <a:endParaRPr lang="fr-FR" sz="20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92504" y="4741864"/>
            <a:ext cx="1172116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وإع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ادة</a:t>
            </a: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التوجي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ــه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l-Mothnna" pitchFamily="2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5157788"/>
          <a:ext cx="8715375" cy="1471612"/>
        </p:xfrm>
        <a:graphic>
          <a:graphicData uri="http://schemas.openxmlformats.org/drawingml/2006/table">
            <a:tbl>
              <a:tblPr/>
              <a:tblGrid>
                <a:gridCol w="126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3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4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3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التتعبير</a:t>
                      </a: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الشفهي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Advanced 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Structure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Readings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in Cultures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3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التعبير الكتابي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Advanced </a:t>
                      </a: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Introduction to </a:t>
                      </a: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literature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547432" y="1868489"/>
            <a:ext cx="1462260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53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172076" y="5465763"/>
            <a:ext cx="1376363" cy="2905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00376" y="1301750"/>
            <a:ext cx="6767513" cy="3746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endParaRPr lang="ar-MA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r>
              <a:rPr lang="ar-DZ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فرنسية -عربية –انجليزية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(الهندسة العامة)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929191" rtl="1">
              <a:defRPr/>
            </a:pP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84325" y="482601"/>
            <a:ext cx="9144000" cy="561975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4775" y="6581776"/>
            <a:ext cx="1606550" cy="290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84326" y="5715000"/>
          <a:ext cx="9002713" cy="925830"/>
        </p:xfrm>
        <a:graphic>
          <a:graphicData uri="http://schemas.openxmlformats.org/drawingml/2006/table">
            <a:tbl>
              <a:tblPr firstRow="1" bandRow="1"/>
              <a:tblGrid>
                <a:gridCol w="1286102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514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689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99221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400" b="1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400" b="1" baseline="0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عامة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77" marR="6377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35" marR="85035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100" b="1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100" b="1" baseline="0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عامة (عربية)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0675" y="4208463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فرنسية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واجتماعية (عربية)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0675" y="2749550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فرنسية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919288"/>
          <a:ext cx="9004298" cy="74295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44" marB="425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انجليزية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8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495551" y="628650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f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المعرفي </a:t>
            </a:r>
            <a:r>
              <a:rPr lang="ar-MA" sz="2400" b="1" dirty="0" smtClean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: 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sz="2400" b="1" dirty="0">
              <a:solidFill>
                <a:schemeClr val="accent3">
                  <a:lumMod val="75000"/>
                </a:schemeClr>
              </a:solidFill>
              <a:cs typeface="Sakkal Majalla" pitchFamily="2" charset="-7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300288"/>
          <a:ext cx="8715375" cy="2120900"/>
        </p:xfrm>
        <a:graphic>
          <a:graphicData uri="http://schemas.openxmlformats.org/drawingml/2006/table">
            <a:tbl>
              <a:tblPr/>
              <a:tblGrid>
                <a:gridCol w="1262063">
                  <a:extLst>
                    <a:ext uri="{9D8B030D-6E8A-4147-A177-3AD203B41FA5}">
                      <a16:colId xmlns:a16="http://schemas.microsoft.com/office/drawing/2014/main" val="3811253989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4025276029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3453333517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87759304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430735821"/>
                    </a:ext>
                  </a:extLst>
                </a:gridCol>
                <a:gridCol w="1350962">
                  <a:extLst>
                    <a:ext uri="{9D8B030D-6E8A-4147-A177-3AD203B41FA5}">
                      <a16:colId xmlns:a16="http://schemas.microsoft.com/office/drawing/2014/main" val="3652145021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367245031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1144071550"/>
                    </a:ext>
                  </a:extLst>
                </a:gridCol>
              </a:tblGrid>
              <a:tr h="11393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081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ar-DZ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نصوص أدبية</a:t>
                      </a:r>
                      <a:r>
                        <a:rPr kumimoji="0" lang="fr-FR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fr-MA" alt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Fundamentals of English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Pratique de l’écrit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Pratique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de l’oral</a:t>
                      </a:r>
                      <a:endParaRPr kumimoji="0" lang="fr-MA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938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ea typeface="Calibri" panose="020F0502020204030204" pitchFamily="34" charset="0"/>
                        <a:cs typeface="ae_AlMohanad" panose="02060603050605020204" pitchFamily="18" charset="-7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861686"/>
                  </a:ext>
                </a:extLst>
              </a:tr>
              <a:tr h="9815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081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نصوص </a:t>
                      </a:r>
                      <a:r>
                        <a:rPr kumimoji="0" lang="ar-DZ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فنية</a:t>
                      </a:r>
                      <a:endParaRPr kumimoji="0" lang="fr-FR" alt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Morpho-syntaxe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panose="02060603050605020204" pitchFamily="18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Lecture de textes littéraires 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panose="02060603050605020204" pitchFamily="18" charset="-78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panose="02060603050605020204" pitchFamily="18" charset="-78"/>
                        <a:ea typeface="Calibri" panose="020F0502020204030204" pitchFamily="34" charset="0"/>
                        <a:cs typeface="ae_AlMohanad" panose="02060603050605020204" pitchFamily="18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72298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2495551" y="1039814"/>
            <a:ext cx="6715125" cy="6746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</a:t>
            </a:r>
            <a:r>
              <a:rPr lang="ar-MA" sz="20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000" dirty="0" smtClean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S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اللغات والآداب والفنون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:فرنسية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- 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عربية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-</a:t>
            </a:r>
            <a:r>
              <a:rPr lang="ar-MA" sz="2000" dirty="0" err="1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أنجليزية</a:t>
            </a:r>
            <a:endParaRPr lang="fr-FR" sz="20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92504" y="4741864"/>
            <a:ext cx="1172116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وإع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ادة</a:t>
            </a: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التوجي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ــه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l-Mothnna" pitchFamily="2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5157788"/>
          <a:ext cx="8715375" cy="1471612"/>
        </p:xfrm>
        <a:graphic>
          <a:graphicData uri="http://schemas.openxmlformats.org/drawingml/2006/table">
            <a:tbl>
              <a:tblPr/>
              <a:tblGrid>
                <a:gridCol w="126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54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61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MA" sz="9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English in </a:t>
                      </a:r>
                      <a:r>
                        <a:rPr kumimoji="0" lang="fr-FR" altLang="fr-FR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context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Étude de textes artistiques et culturels</a:t>
                      </a:r>
                      <a:endParaRPr kumimoji="0" lang="fr-FR" altLang="fr-FR" sz="9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Lecture de textes littéraires  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761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Advanced </a:t>
                      </a:r>
                      <a:r>
                        <a:rPr kumimoji="0" lang="fr-FR" altLang="fr-F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Histoire des idées (à travers les textes)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Lecture  de textes littéraires 3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558ED5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547432" y="1868489"/>
            <a:ext cx="1462260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4962525" y="5422901"/>
            <a:ext cx="2260600" cy="288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16300" y="1231900"/>
            <a:ext cx="5291138" cy="3746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r>
              <a:rPr lang="ar-DZ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DZ" dirty="0">
                <a:solidFill>
                  <a:srgbClr val="70AD47">
                    <a:lumMod val="75000"/>
                  </a:srgbClr>
                </a:solidFill>
                <a:cs typeface="arabswell_1" pitchFamily="2" charset="-78"/>
              </a:rPr>
              <a:t>اسبانية</a:t>
            </a:r>
            <a:r>
              <a:rPr lang="ar-DZ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-عربية –فرنسية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89075" y="236539"/>
            <a:ext cx="9144000" cy="719137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4775" y="6583363"/>
            <a:ext cx="1606550" cy="290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630363" y="5668963"/>
          <a:ext cx="9002713" cy="925830"/>
        </p:xfrm>
        <a:graphic>
          <a:graphicData uri="http://schemas.openxmlformats.org/drawingml/2006/table">
            <a:tbl>
              <a:tblPr firstRow="1" bandRow="1"/>
              <a:tblGrid>
                <a:gridCol w="1286102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514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689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400" b="1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400" b="1" baseline="0" dirty="0" smtClean="0"/>
                        <a:t> 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عامة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77" marR="6377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35" marR="85035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وحدة</a:t>
                      </a:r>
                      <a:r>
                        <a:rPr lang="ar-DZ" sz="1100" b="1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انفتاح</a:t>
                      </a:r>
                      <a:r>
                        <a:rPr lang="ar-DZ" sz="1100" b="1" baseline="0" dirty="0" smtClean="0"/>
                        <a:t> </a:t>
                      </a:r>
                      <a:r>
                        <a:rPr kumimoji="0" lang="ar-DZ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عامة (عربية)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77" marR="6377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0675" y="4191000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عربية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واجتماعية (فرنسية)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0675" y="2662238"/>
          <a:ext cx="9004298" cy="139446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عربية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2" marB="42532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</a:pP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علوم إنسانية واجتماعية (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فرنسية</a:t>
                      </a:r>
                      <a:r>
                        <a:rPr kumimoji="0" lang="ar-DZ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)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763713"/>
          <a:ext cx="9004298" cy="74295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fr-FR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44" marB="425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abswell_1" pitchFamily="2" charset="-78"/>
                        </a:rPr>
                        <a:t>اسبانية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فرنسية</a:t>
                      </a:r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عربية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8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608264" y="441325"/>
            <a:ext cx="6715125" cy="7556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المعرفي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: 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sz="2400" b="1" dirty="0">
              <a:solidFill>
                <a:schemeClr val="accent3">
                  <a:lumMod val="75000"/>
                </a:schemeClr>
              </a:solidFill>
              <a:cs typeface="Sakkal Majalla" pitchFamily="2" charset="-78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55764" y="2708275"/>
          <a:ext cx="8715375" cy="172085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64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L2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وحدة التفتح خارج الحقل المعرفي</a:t>
                      </a:r>
                      <a:endParaRPr kumimoji="0" lang="ar-MA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جغرافية </a:t>
                      </a: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طبيعية</a:t>
                      </a:r>
                      <a:endParaRPr kumimoji="0" lang="ar-MA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العلوم </a:t>
                      </a: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الإنسانية </a:t>
                      </a: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والاجتماعية/التاريخ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5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3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L2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وحدة التفتح خارج الحقل المعرفي</a:t>
                      </a:r>
                      <a:endParaRPr kumimoji="0" lang="ar-MA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جغرافية بشرية</a:t>
                      </a:r>
                      <a:endParaRPr kumimoji="0" lang="ar-MA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العلوم الإنسانية والاجتماعية/التاريخ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2208213" y="1557338"/>
            <a:ext cx="7632700" cy="6477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4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 </a:t>
            </a:r>
            <a:r>
              <a:rPr lang="ar-MA" sz="24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MA" sz="24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العلوم </a:t>
            </a:r>
            <a:r>
              <a:rPr lang="ar-MA" sz="24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الإنسانية والاجتماعية: التاريخ والجغرافيا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23584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703389" y="4741864"/>
          <a:ext cx="8715375" cy="1260475"/>
        </p:xfrm>
        <a:graphic>
          <a:graphicData uri="http://schemas.openxmlformats.org/drawingml/2006/table">
            <a:tbl>
              <a:tblPr/>
              <a:tblGrid>
                <a:gridCol w="91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98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  <a:r>
                        <a:rPr kumimoji="0" lang="ar-DZ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2230" marR="62230" marT="980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L2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علم الاجتماع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تاريخ</a:t>
                      </a: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دراسة الخرائط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تحليل نصوص تاريخية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80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L2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الانتروبولوجيا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جغرافية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جغرافية اقتصادية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التاريخ الاقتصادي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33" name="Rectangle 9"/>
          <p:cNvSpPr>
            <a:spLocks noChangeArrowheads="1"/>
          </p:cNvSpPr>
          <p:nvPr/>
        </p:nvSpPr>
        <p:spPr bwMode="auto">
          <a:xfrm>
            <a:off x="5047146" y="2276476"/>
            <a:ext cx="1837361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latin typeface="ae_AlMohanad" panose="02060603050605020204" pitchFamily="18" charset="-78"/>
                <a:ea typeface="Al-Mothnna"/>
                <a:cs typeface="ae_AlMohanad" panose="02060603050605020204" pitchFamily="18" charset="-78"/>
              </a:rPr>
              <a:t>توجيه </a:t>
            </a:r>
            <a:r>
              <a:rPr lang="ar-MA" sz="1400" b="1" dirty="0">
                <a:latin typeface="ae_AlMohanad" panose="02060603050605020204" pitchFamily="18" charset="-78"/>
                <a:ea typeface="Al-Mothnna"/>
                <a:cs typeface="ae_AlMohanad" panose="02060603050605020204" pitchFamily="18" charset="-78"/>
              </a:rPr>
              <a:t>على أساس المكتسبات</a:t>
            </a:r>
            <a:endParaRPr lang="fr-MA" sz="1400" b="1" dirty="0">
              <a:latin typeface="ae_AlMohanad" panose="02060603050605020204" pitchFamily="18" charset="-78"/>
              <a:ea typeface="Al-Mothnna"/>
              <a:cs typeface="ae_AlMohanad" panose="02060603050605020204" pitchFamily="18" charset="-78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774517" y="4435476"/>
            <a:ext cx="2735043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latin typeface="ae_AlMohanad" panose="02060603050605020204" pitchFamily="18" charset="-78"/>
                <a:ea typeface="Al-Mothnna"/>
                <a:cs typeface="ae_AlMohanad" panose="02060603050605020204" pitchFamily="18" charset="-78"/>
              </a:rPr>
              <a:t>توجيه </a:t>
            </a:r>
            <a:r>
              <a:rPr lang="ar-MA" sz="1400" b="1" dirty="0">
                <a:latin typeface="ae_AlMohanad" panose="02060603050605020204" pitchFamily="18" charset="-78"/>
                <a:ea typeface="Al-Mothnna"/>
                <a:cs typeface="ae_AlMohanad" panose="02060603050605020204" pitchFamily="18" charset="-78"/>
              </a:rPr>
              <a:t>وإعادة التوجيه على أساس المكتسبات</a:t>
            </a:r>
            <a:endParaRPr lang="fr-MA" sz="1400" b="1" dirty="0">
              <a:latin typeface="ae_AlMohanad" panose="02060603050605020204" pitchFamily="18" charset="-78"/>
              <a:ea typeface="Al-Mothnna"/>
              <a:cs typeface="ae_AlMohanad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83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194301" y="5395913"/>
            <a:ext cx="1376363" cy="2905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1019176"/>
            <a:ext cx="9144000" cy="233363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4775" y="6596064"/>
            <a:ext cx="1606550" cy="288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0675" y="5765800"/>
          <a:ext cx="9004302" cy="947741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4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486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l-Kharashi 1" pitchFamily="2" charset="-78"/>
                      </a:endParaRPr>
                    </a:p>
                  </a:txBody>
                  <a:tcPr marL="46675" marR="46675" marT="7344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19" marB="4251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Al-Kharashi 1" pitchFamily="2" charset="-78"/>
                      </a:endParaRPr>
                    </a:p>
                  </a:txBody>
                  <a:tcPr marL="46675" marR="46675" marT="7344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7025" y="4375151"/>
          <a:ext cx="9004298" cy="109728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484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39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448" marB="424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484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39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0675" y="3232151"/>
          <a:ext cx="9004298" cy="1097280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48482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النفس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448" marB="424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48482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611313" y="2151064"/>
          <a:ext cx="9004298" cy="1006475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48986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59" marB="4255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57489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النفس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3908426" y="1592263"/>
            <a:ext cx="4125913" cy="2921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الفلسفة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08401" y="1284288"/>
            <a:ext cx="4525963" cy="2587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العلوم الإنسانية والاجتماعية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7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184776" y="5397501"/>
            <a:ext cx="1376363" cy="2889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1019176"/>
            <a:ext cx="9144000" cy="233363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70475" y="6608763"/>
            <a:ext cx="1606550" cy="290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0676" y="5686426"/>
          <a:ext cx="9002713" cy="1006476"/>
        </p:xfrm>
        <a:graphic>
          <a:graphicData uri="http://schemas.openxmlformats.org/drawingml/2006/table">
            <a:tbl>
              <a:tblPr firstRow="1" bandRow="1"/>
              <a:tblGrid>
                <a:gridCol w="1286102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514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689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l-Kharashi 1" pitchFamily="2" charset="-78"/>
                      </a:endParaRPr>
                    </a:p>
                  </a:txBody>
                  <a:tcPr marL="46667" marR="46667" marT="735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1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35" marR="85035" marT="42559" marB="4255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Al-Kharashi 1" pitchFamily="2" charset="-78"/>
                      </a:endParaRPr>
                    </a:p>
                  </a:txBody>
                  <a:tcPr marL="46667" marR="46667" marT="735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1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628775" y="4365625"/>
          <a:ext cx="9004298" cy="1081088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78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5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100" b="1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11" marB="4251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02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5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1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7025" y="3111500"/>
          <a:ext cx="9004298" cy="1157288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78644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53" marB="425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78644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7025" y="1916114"/>
          <a:ext cx="9004298" cy="108110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02901">
                <a:tc>
                  <a:txBody>
                    <a:bodyPr/>
                    <a:lstStyle/>
                    <a:p>
                      <a:pPr algn="ctr"/>
                      <a:endParaRPr lang="ar-MA" sz="11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498" marB="4249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78186">
                <a:tc>
                  <a:txBody>
                    <a:bodyPr/>
                    <a:lstStyle/>
                    <a:p>
                      <a:pPr algn="ctr"/>
                      <a:endParaRPr lang="ar-MA" sz="11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3908426" y="1592263"/>
            <a:ext cx="4125913" cy="2921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علم الاجتماع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08401" y="1284288"/>
            <a:ext cx="4525963" cy="2587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العلوم الإنسانية والاجتماعية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37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249"/>
              </p:ext>
            </p:extLst>
          </p:nvPr>
        </p:nvGraphicFramePr>
        <p:xfrm>
          <a:off x="134815" y="880528"/>
          <a:ext cx="11921339" cy="5507743"/>
        </p:xfrm>
        <a:graphic>
          <a:graphicData uri="http://schemas.openxmlformats.org/drawingml/2006/table">
            <a:tbl>
              <a:tblPr firstRow="1" firstCol="1" bandRow="1"/>
              <a:tblGrid>
                <a:gridCol w="1971571">
                  <a:extLst>
                    <a:ext uri="{9D8B030D-6E8A-4147-A177-3AD203B41FA5}">
                      <a16:colId xmlns:a16="http://schemas.microsoft.com/office/drawing/2014/main" val="3912210831"/>
                    </a:ext>
                  </a:extLst>
                </a:gridCol>
                <a:gridCol w="747123">
                  <a:extLst>
                    <a:ext uri="{9D8B030D-6E8A-4147-A177-3AD203B41FA5}">
                      <a16:colId xmlns:a16="http://schemas.microsoft.com/office/drawing/2014/main" val="2228405519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576373787"/>
                    </a:ext>
                  </a:extLst>
                </a:gridCol>
                <a:gridCol w="1425302">
                  <a:extLst>
                    <a:ext uri="{9D8B030D-6E8A-4147-A177-3AD203B41FA5}">
                      <a16:colId xmlns:a16="http://schemas.microsoft.com/office/drawing/2014/main" val="2211395355"/>
                    </a:ext>
                  </a:extLst>
                </a:gridCol>
                <a:gridCol w="1208315">
                  <a:extLst>
                    <a:ext uri="{9D8B030D-6E8A-4147-A177-3AD203B41FA5}">
                      <a16:colId xmlns:a16="http://schemas.microsoft.com/office/drawing/2014/main" val="1422110554"/>
                    </a:ext>
                  </a:extLst>
                </a:gridCol>
                <a:gridCol w="1242621">
                  <a:extLst>
                    <a:ext uri="{9D8B030D-6E8A-4147-A177-3AD203B41FA5}">
                      <a16:colId xmlns:a16="http://schemas.microsoft.com/office/drawing/2014/main" val="168406779"/>
                    </a:ext>
                  </a:extLst>
                </a:gridCol>
                <a:gridCol w="1337293">
                  <a:extLst>
                    <a:ext uri="{9D8B030D-6E8A-4147-A177-3AD203B41FA5}">
                      <a16:colId xmlns:a16="http://schemas.microsoft.com/office/drawing/2014/main" val="987578307"/>
                    </a:ext>
                  </a:extLst>
                </a:gridCol>
                <a:gridCol w="1518557">
                  <a:extLst>
                    <a:ext uri="{9D8B030D-6E8A-4147-A177-3AD203B41FA5}">
                      <a16:colId xmlns:a16="http://schemas.microsoft.com/office/drawing/2014/main" val="2073360206"/>
                    </a:ext>
                  </a:extLst>
                </a:gridCol>
                <a:gridCol w="2307997">
                  <a:extLst>
                    <a:ext uri="{9D8B030D-6E8A-4147-A177-3AD203B41FA5}">
                      <a16:colId xmlns:a16="http://schemas.microsoft.com/office/drawing/2014/main" val="3721563305"/>
                    </a:ext>
                  </a:extLst>
                </a:gridCol>
              </a:tblGrid>
              <a:tr h="3828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Quatrième année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(3) PFE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Professional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Siklls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85334"/>
                  </a:ext>
                </a:extLst>
              </a:tr>
              <a:tr h="3828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(3) PFE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Professional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Siklls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351197"/>
                  </a:ext>
                </a:extLst>
              </a:tr>
              <a:tr h="3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725878"/>
                  </a:ext>
                </a:extLst>
              </a:tr>
              <a:tr h="3828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Troisième année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DOsp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Civic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218846"/>
                  </a:ext>
                </a:extLst>
              </a:tr>
              <a:tr h="3828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DOsp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Civic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48449"/>
                  </a:ext>
                </a:extLst>
              </a:tr>
              <a:tr h="653756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Orientation de spécialisation / Réorientation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2014"/>
                  </a:ext>
                </a:extLst>
              </a:tr>
              <a:tr h="3828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Deuxième année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DOsp</a:t>
                      </a:r>
                      <a:r>
                        <a:rPr lang="fr-FR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086260"/>
                  </a:ext>
                </a:extLst>
              </a:tr>
              <a:tr h="3828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DOsp</a:t>
                      </a:r>
                      <a:r>
                        <a:rPr lang="fr-FR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Life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43618"/>
                  </a:ext>
                </a:extLst>
              </a:tr>
              <a:tr h="623302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Orientation active / Réorientation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03498"/>
                  </a:ext>
                </a:extLst>
              </a:tr>
              <a:tr h="3828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 fondatrice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</a:t>
                      </a:r>
                      <a:r>
                        <a:rPr lang="fr-FR" sz="18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15714"/>
                  </a:ext>
                </a:extLst>
              </a:tr>
              <a:tr h="3828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 (6)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06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 (6)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7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fr-FR" sz="1800" baseline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(3)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B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752737"/>
                  </a:ext>
                </a:extLst>
              </a:tr>
              <a:tr h="3828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270918"/>
                  </a:ext>
                </a:extLst>
              </a:tr>
              <a:tr h="401945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Orientation basée sur les 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pré-requis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04002"/>
                  </a:ext>
                </a:extLst>
              </a:tr>
            </a:tbl>
          </a:graphicData>
        </a:graphic>
      </p:graphicFrame>
      <p:sp>
        <p:nvSpPr>
          <p:cNvPr id="4" name="object 92"/>
          <p:cNvSpPr/>
          <p:nvPr/>
        </p:nvSpPr>
        <p:spPr>
          <a:xfrm>
            <a:off x="355516" y="-55426"/>
            <a:ext cx="11894464" cy="886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93"/>
          <p:cNvSpPr/>
          <p:nvPr/>
        </p:nvSpPr>
        <p:spPr>
          <a:xfrm>
            <a:off x="464772" y="18246"/>
            <a:ext cx="11727228" cy="6673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94"/>
          <p:cNvSpPr/>
          <p:nvPr/>
        </p:nvSpPr>
        <p:spPr>
          <a:xfrm>
            <a:off x="-59011" y="-55426"/>
            <a:ext cx="1493520" cy="8869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95"/>
          <p:cNvSpPr/>
          <p:nvPr/>
        </p:nvSpPr>
        <p:spPr>
          <a:xfrm>
            <a:off x="48987" y="18246"/>
            <a:ext cx="1275461" cy="6673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89"/>
          <p:cNvSpPr txBox="1"/>
          <p:nvPr/>
        </p:nvSpPr>
        <p:spPr>
          <a:xfrm>
            <a:off x="6230886" y="256865"/>
            <a:ext cx="1535059" cy="308632"/>
          </a:xfrm>
          <a:prstGeom prst="rect">
            <a:avLst/>
          </a:prstGeom>
        </p:spPr>
        <p:txBody>
          <a:bodyPr wrap="square" lIns="0" tIns="152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endParaRPr sz="2000" b="1" spc="-289" dirty="0">
              <a:solidFill>
                <a:srgbClr val="FFFFFF"/>
              </a:solidFill>
              <a:latin typeface="Book Antiqua"/>
              <a:cs typeface="Book Antiqua"/>
            </a:endParaRPr>
          </a:p>
        </p:txBody>
      </p:sp>
      <p:sp>
        <p:nvSpPr>
          <p:cNvPr id="11" name="object 88"/>
          <p:cNvSpPr txBox="1"/>
          <p:nvPr/>
        </p:nvSpPr>
        <p:spPr>
          <a:xfrm>
            <a:off x="7803140" y="256865"/>
            <a:ext cx="1854801" cy="308632"/>
          </a:xfrm>
          <a:prstGeom prst="rect">
            <a:avLst/>
          </a:prstGeom>
        </p:spPr>
        <p:txBody>
          <a:bodyPr wrap="square" lIns="0" tIns="152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endParaRPr sz="2250" dirty="0">
              <a:latin typeface="Calibri"/>
              <a:cs typeface="Calibri"/>
            </a:endParaRPr>
          </a:p>
        </p:txBody>
      </p:sp>
      <p:sp>
        <p:nvSpPr>
          <p:cNvPr id="12" name="object 3"/>
          <p:cNvSpPr txBox="1"/>
          <p:nvPr/>
        </p:nvSpPr>
        <p:spPr>
          <a:xfrm>
            <a:off x="1345808" y="81937"/>
            <a:ext cx="10846192" cy="710110"/>
          </a:xfrm>
          <a:prstGeom prst="rect">
            <a:avLst/>
          </a:prstGeom>
        </p:spPr>
        <p:txBody>
          <a:bodyPr wrap="square" lIns="0" tIns="21399" rIns="0" bIns="0" rtlCol="0">
            <a:noAutofit/>
          </a:bodyPr>
          <a:lstStyle/>
          <a:p>
            <a:pPr algn="ctr">
              <a:lnSpc>
                <a:spcPts val="3370"/>
              </a:lnSpc>
            </a:pPr>
            <a:r>
              <a:rPr lang="fr-FR" sz="2400" b="1" dirty="0">
                <a:solidFill>
                  <a:schemeClr val="bg1"/>
                </a:solidFill>
              </a:rPr>
              <a:t>Architecture pédagogique</a:t>
            </a:r>
            <a:endParaRPr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8987" y="6550223"/>
            <a:ext cx="121430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963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39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4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08C9B"/>
              </a:buClr>
              <a:buSzPct val="60000"/>
              <a:buFont typeface="Wingdings" panose="05000000000000000000" pitchFamily="2" charset="2"/>
              <a:buChar char=""/>
              <a:defRPr sz="29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ACDD4"/>
              </a:buClr>
              <a:buSzPct val="60000"/>
              <a:buFont typeface="Wingdings" panose="05000000000000000000" pitchFamily="2" charset="2"/>
              <a:buChar char=""/>
              <a:defRPr sz="29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E2D4AA"/>
              </a:buClr>
              <a:buSzPct val="68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defTabSz="12382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4AA"/>
              </a:buClr>
              <a:buSzPct val="68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defTabSz="12382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4AA"/>
              </a:buClr>
              <a:buSzPct val="68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defTabSz="12382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4AA"/>
              </a:buClr>
              <a:buSzPct val="68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defTabSz="12382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2D4AA"/>
              </a:buClr>
              <a:buSzPct val="68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100" b="1" dirty="0">
                <a:solidFill>
                  <a:srgbClr val="3C1EAA"/>
                </a:solidFill>
                <a:latin typeface="Bookman Old Style" panose="02050604050505020204" pitchFamily="18" charset="0"/>
              </a:rPr>
              <a:t>*D : Disciplinaire    *</a:t>
            </a:r>
            <a:r>
              <a:rPr lang="fr-FR" altLang="fr-FR" sz="1100" b="1" dirty="0" err="1">
                <a:solidFill>
                  <a:srgbClr val="3C1EAA"/>
                </a:solidFill>
                <a:latin typeface="Bookman Old Style" panose="02050604050505020204" pitchFamily="18" charset="0"/>
              </a:rPr>
              <a:t>DOg</a:t>
            </a:r>
            <a:r>
              <a:rPr lang="fr-FR" altLang="fr-FR" sz="1100" b="1" dirty="0">
                <a:solidFill>
                  <a:srgbClr val="3C1EAA"/>
                </a:solidFill>
                <a:latin typeface="Bookman Old Style" panose="02050604050505020204" pitchFamily="18" charset="0"/>
              </a:rPr>
              <a:t> : Ouverture générale     * </a:t>
            </a:r>
            <a:r>
              <a:rPr lang="fr-FR" altLang="fr-FR" sz="1100" b="1" dirty="0" err="1">
                <a:solidFill>
                  <a:srgbClr val="3C1EAA"/>
                </a:solidFill>
                <a:latin typeface="Bookman Old Style" panose="02050604050505020204" pitchFamily="18" charset="0"/>
              </a:rPr>
              <a:t>DOsp</a:t>
            </a:r>
            <a:r>
              <a:rPr lang="fr-FR" altLang="fr-FR" sz="1100" b="1" dirty="0">
                <a:solidFill>
                  <a:srgbClr val="3C1EAA"/>
                </a:solidFill>
                <a:latin typeface="Bookman Old Style" panose="02050604050505020204" pitchFamily="18" charset="0"/>
              </a:rPr>
              <a:t> : Ouverture Spécialisée    * Crédits </a:t>
            </a:r>
            <a:r>
              <a:rPr lang="fr-FR" altLang="fr-FR" sz="1400" b="1" dirty="0">
                <a:solidFill>
                  <a:srgbClr val="3C1EAA"/>
                </a:solidFill>
                <a:latin typeface="Bookman Old Style" panose="02050604050505020204" pitchFamily="18" charset="0"/>
              </a:rPr>
              <a:t>: </a:t>
            </a:r>
            <a:r>
              <a:rPr lang="fr-FR" altLang="fr-FR" sz="1100" b="1" dirty="0">
                <a:solidFill>
                  <a:srgbClr val="3C1EAA"/>
                </a:solidFill>
                <a:latin typeface="Bookman Old Style" panose="02050604050505020204" pitchFamily="18" charset="0"/>
              </a:rPr>
              <a:t>(6)-(3</a:t>
            </a:r>
            <a:r>
              <a:rPr lang="fr-FR" altLang="fr-FR" sz="1200" b="1" dirty="0">
                <a:solidFill>
                  <a:srgbClr val="3C1EAA"/>
                </a:solidFill>
                <a:latin typeface="Arial" panose="020B0604020202020204" pitchFamily="34" charset="0"/>
              </a:rPr>
              <a:t>) </a:t>
            </a:r>
            <a:endParaRPr lang="fr-FR" altLang="fr-FR" sz="1800" b="1" dirty="0">
              <a:solidFill>
                <a:srgbClr val="3C1EA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338763" y="5370513"/>
            <a:ext cx="1376362" cy="2905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1019176"/>
            <a:ext cx="9144000" cy="233363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8575" y="6540501"/>
            <a:ext cx="1606550" cy="288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631951" y="5638800"/>
          <a:ext cx="9002713" cy="901700"/>
        </p:xfrm>
        <a:graphic>
          <a:graphicData uri="http://schemas.openxmlformats.org/drawingml/2006/table">
            <a:tbl>
              <a:tblPr firstRow="1" bandRow="1"/>
              <a:tblGrid>
                <a:gridCol w="1286102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514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689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102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02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l-Kharashi 1" pitchFamily="2" charset="-78"/>
                      </a:endParaRPr>
                    </a:p>
                  </a:txBody>
                  <a:tcPr marL="46667" marR="46667" marT="7339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1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35" marR="85035" marT="42493" marB="4249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398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Al-Kharashi 1" pitchFamily="2" charset="-78"/>
                      </a:endParaRPr>
                    </a:p>
                  </a:txBody>
                  <a:tcPr marL="46667" marR="46667" marT="7339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1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1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1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28" marR="5142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617663" y="4413251"/>
          <a:ext cx="9004298" cy="10064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58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100" b="1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559" marB="4255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58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1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0675" y="3136900"/>
          <a:ext cx="9004298" cy="1157288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78644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53" marB="425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78644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الفلسفة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622425" y="1912939"/>
          <a:ext cx="9004298" cy="1157288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578644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والاجتماعية/الفلسفة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16" marB="4251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578644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النفس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العلوم الإنسانية والاجتماعية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/</a:t>
                      </a:r>
                      <a:r>
                        <a:rPr lang="ar-MA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علم الاجتماع</a:t>
                      </a:r>
                      <a:endParaRPr lang="fr-FR" sz="1100" b="1" kern="1200" baseline="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3908426" y="1592263"/>
            <a:ext cx="4125913" cy="2921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علم النفس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08401" y="1284288"/>
            <a:ext cx="4525963" cy="2587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العلوم الإنسانية والاجتماعية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86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283201" y="4613276"/>
            <a:ext cx="1376363" cy="2905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1019176"/>
            <a:ext cx="9144000" cy="233363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4775" y="5746751"/>
            <a:ext cx="1606550" cy="290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0675" y="4867276"/>
          <a:ext cx="9004302" cy="841376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4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l-Kharashi 1" pitchFamily="2" charset="-78"/>
                      </a:endParaRPr>
                    </a:p>
                  </a:txBody>
                  <a:tcPr marL="46675" marR="46675" marT="7347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Al-Kharashi 1" pitchFamily="2" charset="-78"/>
                      </a:endParaRPr>
                    </a:p>
                  </a:txBody>
                  <a:tcPr marL="46675" marR="46675" marT="7347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7025" y="3817939"/>
          <a:ext cx="9004298" cy="8413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4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464" marB="4246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4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7025" y="2871789"/>
          <a:ext cx="9004298" cy="8413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906589"/>
          <a:ext cx="9004298" cy="8413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الدراسات الاسلامية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3908426" y="1592263"/>
            <a:ext cx="4125913" cy="2921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الدراسات الاسلامية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08401" y="1284288"/>
            <a:ext cx="4525963" cy="2587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مجال</a:t>
            </a:r>
            <a:r>
              <a:rPr lang="f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العلوم الإنسانية والاجتماعية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18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5"/>
          <p:cNvSpPr>
            <a:spLocks noChangeArrowheads="1"/>
          </p:cNvSpPr>
          <p:nvPr/>
        </p:nvSpPr>
        <p:spPr bwMode="auto">
          <a:xfrm>
            <a:off x="5283201" y="4613276"/>
            <a:ext cx="1376363" cy="2905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وإع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</a:t>
            </a:r>
            <a:r>
              <a:rPr lang="ar-DZ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ادة </a:t>
            </a:r>
            <a:r>
              <a:rPr lang="ar-DZ" altLang="fr-FR" sz="1200" b="1" dirty="0" err="1">
                <a:solidFill>
                  <a:srgbClr val="FF0000"/>
                </a:solidFill>
                <a:latin typeface="Arial" charset="0"/>
                <a:cs typeface="+mj-cs"/>
              </a:rPr>
              <a:t>التوجي</a:t>
            </a:r>
            <a:r>
              <a:rPr lang="ar-MA" altLang="fr-FR" sz="1200" b="1" dirty="0">
                <a:solidFill>
                  <a:srgbClr val="FF0000"/>
                </a:solidFill>
                <a:latin typeface="Arial" charset="0"/>
                <a:cs typeface="+mj-cs"/>
              </a:rPr>
              <a:t>ــه</a:t>
            </a:r>
            <a:endParaRPr lang="fr-MA" altLang="fr-FR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524000" y="1019176"/>
            <a:ext cx="9144000" cy="233363"/>
          </a:xfrm>
          <a:prstGeom prst="rect">
            <a:avLst/>
          </a:prstGeom>
          <a:solidFill>
            <a:srgbClr val="91077F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>
              <a:defRPr/>
            </a:pPr>
            <a:r>
              <a:rPr lang="fr-MA" b="1" dirty="0">
                <a:solidFill>
                  <a:schemeClr val="bg1"/>
                </a:solidFill>
                <a:cs typeface="Sakkal Majalla" pitchFamily="2" charset="-78"/>
              </a:rPr>
              <a:t> </a:t>
            </a:r>
            <a:r>
              <a:rPr lang="ar-MA" b="1" dirty="0">
                <a:solidFill>
                  <a:schemeClr val="bg1"/>
                </a:solidFill>
                <a:cs typeface="Sakkal Majalla" pitchFamily="2" charset="-78"/>
              </a:rPr>
              <a:t>الحقل المعرفي : </a:t>
            </a:r>
            <a:r>
              <a:rPr lang="ar-SA" b="1" dirty="0">
                <a:solidFill>
                  <a:schemeClr val="bg1"/>
                </a:solidFill>
                <a:cs typeface="Sakkal Majalla" pitchFamily="2" charset="-78"/>
              </a:rPr>
              <a:t>اللغات والآداب والفنون والعلوم الإنسانية والاجتماعية</a:t>
            </a:r>
            <a:endParaRPr lang="ar-MA" b="1" dirty="0">
              <a:solidFill>
                <a:schemeClr val="bg1"/>
              </a:solidFill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4775" y="5746751"/>
            <a:ext cx="1606550" cy="290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ar-DZ" sz="1200" b="1" dirty="0">
                <a:solidFill>
                  <a:srgbClr val="FF0000"/>
                </a:solidFill>
                <a:latin typeface="Arial" charset="0"/>
                <a:cs typeface="+mj-cs"/>
              </a:rPr>
              <a:t>توجيه </a:t>
            </a:r>
            <a:r>
              <a:rPr lang="ar-MA" sz="1200" b="1" dirty="0">
                <a:solidFill>
                  <a:srgbClr val="FF0000"/>
                </a:solidFill>
                <a:latin typeface="Arial" charset="0"/>
                <a:cs typeface="+mj-cs"/>
              </a:rPr>
              <a:t>على أساس المكتسبات</a:t>
            </a:r>
            <a:endParaRPr lang="fr-MA" sz="1200" b="1" dirty="0">
              <a:solidFill>
                <a:srgbClr val="FF0000"/>
              </a:solidFill>
              <a:latin typeface="Arial" charset="0"/>
              <a:cs typeface="+mj-cs"/>
            </a:endParaRPr>
          </a:p>
        </p:txBody>
      </p:sp>
      <p:graphicFrame>
        <p:nvGraphicFramePr>
          <p:cNvPr id="23" name="Tableau 5"/>
          <p:cNvGraphicFramePr>
            <a:graphicFrameLocks noGrp="1"/>
          </p:cNvGraphicFramePr>
          <p:nvPr/>
        </p:nvGraphicFramePr>
        <p:xfrm>
          <a:off x="1590675" y="4867276"/>
          <a:ext cx="9004300" cy="841376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238733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333924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145447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42720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l-Kharashi 1" pitchFamily="2" charset="-78"/>
                      </a:endParaRPr>
                    </a:p>
                  </a:txBody>
                  <a:tcPr marL="46675" marR="46675" marT="7347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السنة</a:t>
                      </a:r>
                      <a:r>
                        <a:rPr lang="ar-S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التأسيسية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(حقل معرفي جدع مشترك)</a:t>
                      </a: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Al-Kharashi 1" pitchFamily="2" charset="-78"/>
                      </a:endParaRPr>
                    </a:p>
                  </a:txBody>
                  <a:tcPr marL="46675" marR="46675" marT="7347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وحدة انفتاح عامة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العربية</a:t>
                      </a:r>
                      <a:r>
                        <a:rPr lang="ar-M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 </a:t>
                      </a:r>
                      <a:r>
                        <a:rPr lang="ar-MA" sz="12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lang="fr-FR" sz="1200" b="1" kern="1200" baseline="300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4" name="Tableau 5"/>
          <p:cNvGraphicFramePr>
            <a:graphicFrameLocks noGrp="1"/>
          </p:cNvGraphicFramePr>
          <p:nvPr/>
        </p:nvGraphicFramePr>
        <p:xfrm>
          <a:off x="1597025" y="3817939"/>
          <a:ext cx="9004299" cy="8413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436008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136649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307724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099088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452174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4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effectLst/>
                        </a:rPr>
                        <a:t>السنة الثانية</a:t>
                      </a:r>
                      <a:endParaRPr lang="ar-MA" sz="1400" b="1" kern="1200" dirty="0" smtClean="0">
                        <a:effectLst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(جدع مشترك)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5050" marR="85050" marT="42464" marB="4246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A" sz="1200" b="1" dirty="0"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675" marR="46675" marT="7341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33947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اللغة الإنجليزية / اللغة الفرنسية </a:t>
                      </a:r>
                      <a:r>
                        <a:rPr kumimoji="0" lang="ar-MA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(*)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51437" marR="5143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5" name="Tableau 5"/>
          <p:cNvGraphicFramePr>
            <a:graphicFrameLocks noGrp="1"/>
          </p:cNvGraphicFramePr>
          <p:nvPr/>
        </p:nvGraphicFramePr>
        <p:xfrm>
          <a:off x="1597025" y="2871789"/>
          <a:ext cx="9004302" cy="841376"/>
        </p:xfrm>
        <a:graphic>
          <a:graphicData uri="http://schemas.openxmlformats.org/drawingml/2006/table">
            <a:tbl>
              <a:tblPr firstRow="1" bandRow="1"/>
              <a:tblGrid>
                <a:gridCol w="1286329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444802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127855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111691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460967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9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</a:t>
                      </a:r>
                      <a:r>
                        <a:rPr kumimoji="0" lang="ar-S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abswell_1" pitchFamily="2" charset="-78"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الثالثة</a:t>
                      </a:r>
                      <a:endParaRPr lang="ar-MA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MA" sz="18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/>
                      <a:endParaRPr kumimoji="0" lang="ar-M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abswell_1" pitchFamily="2" charset="-78"/>
                      </a:endParaRPr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graphicFrame>
        <p:nvGraphicFramePr>
          <p:cNvPr id="26" name="Tableau 5"/>
          <p:cNvGraphicFramePr>
            <a:graphicFrameLocks noGrp="1"/>
          </p:cNvGraphicFramePr>
          <p:nvPr/>
        </p:nvGraphicFramePr>
        <p:xfrm>
          <a:off x="1590675" y="1906589"/>
          <a:ext cx="9004298" cy="841376"/>
        </p:xfrm>
        <a:graphic>
          <a:graphicData uri="http://schemas.openxmlformats.org/drawingml/2006/table">
            <a:tbl>
              <a:tblPr firstRow="1" bandRow="1"/>
              <a:tblGrid>
                <a:gridCol w="1286328">
                  <a:extLst>
                    <a:ext uri="{9D8B030D-6E8A-4147-A177-3AD203B41FA5}">
                      <a16:colId xmlns:a16="http://schemas.microsoft.com/office/drawing/2014/main" val="4200954690"/>
                    </a:ext>
                  </a:extLst>
                </a:gridCol>
                <a:gridCol w="1408218">
                  <a:extLst>
                    <a:ext uri="{9D8B030D-6E8A-4147-A177-3AD203B41FA5}">
                      <a16:colId xmlns:a16="http://schemas.microsoft.com/office/drawing/2014/main" val="3727794748"/>
                    </a:ext>
                  </a:extLst>
                </a:gridCol>
                <a:gridCol w="1164440">
                  <a:extLst>
                    <a:ext uri="{9D8B030D-6E8A-4147-A177-3AD203B41FA5}">
                      <a16:colId xmlns:a16="http://schemas.microsoft.com/office/drawing/2014/main" val="726449797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3904331087"/>
                    </a:ext>
                  </a:extLst>
                </a:gridCol>
                <a:gridCol w="1110277">
                  <a:extLst>
                    <a:ext uri="{9D8B030D-6E8A-4147-A177-3AD203B41FA5}">
                      <a16:colId xmlns:a16="http://schemas.microsoft.com/office/drawing/2014/main" val="2113687037"/>
                    </a:ext>
                  </a:extLst>
                </a:gridCol>
                <a:gridCol w="1462379">
                  <a:extLst>
                    <a:ext uri="{9D8B030D-6E8A-4147-A177-3AD203B41FA5}">
                      <a16:colId xmlns:a16="http://schemas.microsoft.com/office/drawing/2014/main" val="2385818911"/>
                    </a:ext>
                  </a:extLst>
                </a:gridCol>
                <a:gridCol w="1286328">
                  <a:extLst>
                    <a:ext uri="{9D8B030D-6E8A-4147-A177-3AD203B41FA5}">
                      <a16:colId xmlns:a16="http://schemas.microsoft.com/office/drawing/2014/main" val="132283351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 smtClean="0">
                          <a:effectLst/>
                        </a:rPr>
                        <a:t>السنة الرابعة</a:t>
                      </a:r>
                      <a:endParaRPr lang="ar-MA" sz="14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50" marR="85050" marT="42538" marB="4253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3011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algn="ctr"/>
                      <a:endParaRPr lang="ar-MA" sz="1400" b="1" dirty="0"/>
                    </a:p>
                  </a:txBody>
                  <a:tcPr marL="63788" marR="63788" marT="0" marB="0" anchor="ctr">
                    <a:solidFill>
                      <a:srgbClr val="E5BC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التواصل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e_AlMohanad" pitchFamily="18" charset="-78"/>
                          <a:ea typeface="+mn-ea"/>
                          <a:cs typeface="ae_AlMohanad" pitchFamily="18" charset="-78"/>
                        </a:rPr>
                        <a:t>علوم إنسانية واجتماعية وآداب وفنون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e_AlMohanad" pitchFamily="18" charset="-78"/>
                        <a:ea typeface="+mn-ea"/>
                        <a:cs typeface="ae_AlMohanad" pitchFamily="18" charset="-78"/>
                      </a:endParaRPr>
                    </a:p>
                  </a:txBody>
                  <a:tcPr marL="63788" marR="6378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103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3908426" y="1363663"/>
            <a:ext cx="4125913" cy="2921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929191" rtl="1">
              <a:defRPr/>
            </a:pPr>
            <a:r>
              <a:rPr lang="ar-MA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التواصل</a:t>
            </a:r>
            <a:endParaRPr lang="fr-FR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69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08139" y="920750"/>
          <a:ext cx="8715375" cy="1723391"/>
        </p:xfrm>
        <a:graphic>
          <a:graphicData uri="http://schemas.openxmlformats.org/drawingml/2006/table">
            <a:tbl>
              <a:tblPr/>
              <a:tblGrid>
                <a:gridCol w="88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6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الاقتصادية</a:t>
                      </a: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</a:t>
                      </a: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</a:t>
                      </a: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خل للعلوم الاجتماعية وال</a:t>
                      </a: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نسانية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في العلوم الإنسانية والاجتماعية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3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kumimoji="0" lang="fr-MA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الاقتصادية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ميادين ا</a:t>
                      </a:r>
                      <a:r>
                        <a:rPr kumimoji="0" lang="ar-S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لعلوم الاجتماعية وال</a:t>
                      </a: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kumimoji="0" lang="ar-SA" altLang="fr-FR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نسانية</a:t>
                      </a: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الفكر والثقافة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3216275" y="80964"/>
            <a:ext cx="5500688" cy="4714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الحقل المعرفي : العلوم الإنسانية والاجتماعية</a:t>
            </a:r>
            <a:endParaRPr lang="fr-MA" sz="20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ar-MA" sz="1600" dirty="0">
                <a:solidFill>
                  <a:srgbClr val="00B050"/>
                </a:solidFill>
                <a:cs typeface="arabswell_1" pitchFamily="2" charset="-78"/>
              </a:rPr>
              <a:t>مسلك </a:t>
            </a:r>
            <a:r>
              <a:rPr lang="ar-SA" sz="1600" dirty="0" err="1">
                <a:solidFill>
                  <a:srgbClr val="00B050"/>
                </a:solidFill>
                <a:cs typeface="arabswell_1" pitchFamily="2" charset="-78"/>
              </a:rPr>
              <a:t>اﻟدﯾﻧﺎﻣﯾﺎت</a:t>
            </a:r>
            <a:r>
              <a:rPr lang="ar-SA" sz="1600" dirty="0">
                <a:solidFill>
                  <a:srgbClr val="00B050"/>
                </a:solidFill>
                <a:cs typeface="arabswell_1" pitchFamily="2" charset="-78"/>
              </a:rPr>
              <a:t> </a:t>
            </a:r>
            <a:r>
              <a:rPr lang="ar-SA" sz="1600" dirty="0" err="1">
                <a:solidFill>
                  <a:srgbClr val="00B050"/>
                </a:solidFill>
                <a:cs typeface="arabswell_1" pitchFamily="2" charset="-78"/>
              </a:rPr>
              <a:t>اﻻﺟﺗﻣﺎﻋﯾﺔ</a:t>
            </a:r>
            <a:endParaRPr lang="fr-FR" sz="1600" dirty="0">
              <a:solidFill>
                <a:srgbClr val="00B050"/>
              </a:solidFill>
              <a:cs typeface="arabswell_1" pitchFamily="2" charset="-78"/>
            </a:endParaRPr>
          </a:p>
        </p:txBody>
      </p:sp>
      <p:sp>
        <p:nvSpPr>
          <p:cNvPr id="29727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08139" y="3035301"/>
          <a:ext cx="8715375" cy="1260475"/>
        </p:xfrm>
        <a:graphic>
          <a:graphicData uri="http://schemas.openxmlformats.org/drawingml/2006/table">
            <a:tbl>
              <a:tblPr/>
              <a:tblGrid>
                <a:gridCol w="815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02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839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لغوية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تاريخ الأفكار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في الفكر والثقافة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</a:t>
                      </a:r>
                      <a:r>
                        <a:rPr kumimoji="0" lang="a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تحليل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النصوص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2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839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الثقافة والفن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دراسات في الحضارة والفنون 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في العلوم الإنسانية والاجتماعية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العلوم الإنسانية والاجتماعية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33" name="Rectangle 9"/>
          <p:cNvSpPr>
            <a:spLocks noChangeArrowheads="1"/>
          </p:cNvSpPr>
          <p:nvPr/>
        </p:nvSpPr>
        <p:spPr bwMode="auto">
          <a:xfrm>
            <a:off x="5087557" y="576264"/>
            <a:ext cx="1851789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ea typeface="Al-Mothnna"/>
                <a:cs typeface="Al-Mothnna"/>
              </a:rPr>
              <a:t>توجيه </a:t>
            </a:r>
            <a:r>
              <a:rPr lang="ar-MA" sz="1400" b="1" dirty="0">
                <a:ea typeface="Al-Mothnna"/>
                <a:cs typeface="Al-Mothnna"/>
              </a:rPr>
              <a:t>على أساس المكتسبات</a:t>
            </a:r>
            <a:endParaRPr lang="fr-MA" sz="1400" b="1" dirty="0">
              <a:ea typeface="Al-Mothnna"/>
              <a:cs typeface="Al-Mothnna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716457" y="2687639"/>
            <a:ext cx="2759089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ea typeface="Al-Mothnna"/>
                <a:cs typeface="Al-Mothnna"/>
              </a:rPr>
              <a:t>توجيه </a:t>
            </a:r>
            <a:r>
              <a:rPr lang="ar-MA" sz="1400" b="1" dirty="0">
                <a:ea typeface="Al-Mothnna"/>
                <a:cs typeface="Al-Mothnna"/>
              </a:rPr>
              <a:t>وإعادة التوجيه على أساس المكتسبات</a:t>
            </a:r>
            <a:endParaRPr lang="fr-MA" sz="1400" b="1" dirty="0">
              <a:ea typeface="Al-Mothnna"/>
              <a:cs typeface="Al-Mothnn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608139" y="4319588"/>
          <a:ext cx="8715375" cy="1187450"/>
        </p:xfrm>
        <a:graphic>
          <a:graphicData uri="http://schemas.openxmlformats.org/drawingml/2006/table">
            <a:tbl>
              <a:tblPr/>
              <a:tblGrid>
                <a:gridCol w="81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9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32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99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marL="698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اﻟﺗﻧﻣﯾﺔ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اﻟﺗراﺑﯾﺔ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اﻟﻣؤﺳﺳﺎت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اﻻﺟﺗﻣﺎﻋﯾﺔ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اﻹﺣﺻﺎء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212725" indent="-2413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سوسيولوجيا الفقر والهشاشة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اﻟﻣﻧﺎھﺞ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اﻟﻛﻣﯾﺔ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5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5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marL="98425" indent="254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ﺗدﺑﯾر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اﻟﺟﻣﺎﻋﺎت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اﻟﺗراﺑﯾﺔ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اﻻﻧﺣراف واﻟﺟرﯾﻣﺔ</a:t>
                      </a:r>
                      <a:endParaRPr kumimoji="0" lang="fr-FR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اﻟدﯾﻣﻐراﻓﯾﺎ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412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اﻟﻣﻧﺎھﺞ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اﻟﻛﯾﻔﯾﺔ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ﺳﯾﺎﺳﺔ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اﻟﻣدﯾﻧﺔ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6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608138" y="5530851"/>
          <a:ext cx="8718549" cy="1317625"/>
        </p:xfrm>
        <a:graphic>
          <a:graphicData uri="http://schemas.openxmlformats.org/drawingml/2006/table">
            <a:tbl>
              <a:tblPr/>
              <a:tblGrid>
                <a:gridCol w="81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43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30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ﻣﺷروع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أو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ﺗدرﯾب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اﻟﺗﺧرج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marL="698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اﻟﺻﺣﺔ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واﻟﻣﺟﺗﻣﻊ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ﺳوﺳﯾوﻟوﺟﯾﺎ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اﻷﺳرة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اﻟوﺳﺎطﺔ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اﻻﺟﺗﻣﺎﻋﯾﺔ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698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ﺳوﺳﯾوﻟوﺟﯾﺎ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اﻟﺗﻧظﯾﻣﺎت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7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رابعة</a:t>
                      </a:r>
                      <a:r>
                        <a:rPr kumimoji="0" lang="fr-FR" alt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6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marL="168275" indent="-117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ﻣﺷروع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أو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ﺗدرﯾب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اﻟﺗﺧرج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marL="98425" indent="88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اﻟﺗﻐﯾر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اﻻﺟﺗﻣﺎﻋﻲ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73025" indent="-341313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ﺳوﺳﯾوﻟوﺟﯾﺎ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اﻟﻌﺎﻟم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اﻟرﻗﻣﻲ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698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ﺳوﺳﯾوﻟوﺟﯾﺎ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اﻟﻧوع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marL="98425" indent="-2063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اﻟﺧدﻣﺔ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اﻻﺟﺗﻣﺎﻋﯾﺔ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واﻟﺗﻧﻣﯾﺔ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اﻟﺑﺷرﯾﺔ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8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3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08139" y="920750"/>
          <a:ext cx="8715375" cy="1723391"/>
        </p:xfrm>
        <a:graphic>
          <a:graphicData uri="http://schemas.openxmlformats.org/drawingml/2006/table">
            <a:tbl>
              <a:tblPr/>
              <a:tblGrid>
                <a:gridCol w="88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6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Kharashi 1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الاقتصادية</a:t>
                      </a: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</a:t>
                      </a: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</a:t>
                      </a: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خل للعلوم الاجتماعية وال</a:t>
                      </a: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kumimoji="0" lang="ar-S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نسانية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في العلوم الإنسانية والاجتماعية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1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3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kumimoji="0" lang="fr-MA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1184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الاقتصادية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ميادين ا</a:t>
                      </a:r>
                      <a:r>
                        <a:rPr kumimoji="0" lang="ar-S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لعلوم الاجتماعية وال</a:t>
                      </a:r>
                      <a:r>
                        <a:rPr kumimoji="0" lang="ar-MA" altLang="fr-F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kumimoji="0" lang="ar-SA" altLang="fr-FR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نسانية</a:t>
                      </a:r>
                      <a:endParaRPr kumimoji="0" lang="fr-FR" alt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الفكر والثقافة</a:t>
                      </a:r>
                      <a:endParaRPr kumimoji="0" lang="fr-FR" altLang="fr-FR" sz="15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2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3216275" y="80964"/>
            <a:ext cx="5500688" cy="47148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الحقل المعرفي : العلوم الإنسانية والاجتماعية</a:t>
            </a:r>
            <a:endParaRPr lang="fr-MA" sz="20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ar-MA" sz="1600" dirty="0">
                <a:solidFill>
                  <a:srgbClr val="00B050"/>
                </a:solidFill>
                <a:cs typeface="arabswell_1" pitchFamily="2" charset="-78"/>
              </a:rPr>
              <a:t>مسلك المجال والبيئة</a:t>
            </a:r>
            <a:endParaRPr lang="fr-FR" sz="1600" dirty="0">
              <a:solidFill>
                <a:srgbClr val="00B050"/>
              </a:solidFill>
              <a:cs typeface="arabswell_1" pitchFamily="2" charset="-78"/>
            </a:endParaRPr>
          </a:p>
        </p:txBody>
      </p:sp>
      <p:sp>
        <p:nvSpPr>
          <p:cNvPr id="30751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08139" y="3035301"/>
          <a:ext cx="8715375" cy="1260475"/>
        </p:xfrm>
        <a:graphic>
          <a:graphicData uri="http://schemas.openxmlformats.org/drawingml/2006/table">
            <a:tbl>
              <a:tblPr/>
              <a:tblGrid>
                <a:gridCol w="815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02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839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لغوية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تاريخ الأفكار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في الفكر والثقافة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</a:t>
                      </a:r>
                      <a:r>
                        <a:rPr kumimoji="0" lang="a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تحليل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النصوص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فصل3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2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839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الثقافة والفن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دراسات في الحضارة والفنون 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في العلوم الإنسانية والاجتماعية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العلوم الإنسانية والاجتماعية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4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33" name="Rectangle 9"/>
          <p:cNvSpPr>
            <a:spLocks noChangeArrowheads="1"/>
          </p:cNvSpPr>
          <p:nvPr/>
        </p:nvSpPr>
        <p:spPr bwMode="auto">
          <a:xfrm>
            <a:off x="5087557" y="576264"/>
            <a:ext cx="1851789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ea typeface="Al-Mothnna"/>
                <a:cs typeface="Al-Mothnna"/>
              </a:rPr>
              <a:t>توجيه </a:t>
            </a:r>
            <a:r>
              <a:rPr lang="ar-MA" sz="1400" b="1" dirty="0">
                <a:ea typeface="Al-Mothnna"/>
                <a:cs typeface="Al-Mothnna"/>
              </a:rPr>
              <a:t>على أساس المكتسبات</a:t>
            </a:r>
            <a:endParaRPr lang="fr-MA" sz="1400" b="1" dirty="0">
              <a:ea typeface="Al-Mothnna"/>
              <a:cs typeface="Al-Mothnna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716457" y="2687639"/>
            <a:ext cx="2759089" cy="322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ea typeface="Al-Mothnna"/>
                <a:cs typeface="Al-Mothnna"/>
              </a:rPr>
              <a:t>توجيه </a:t>
            </a:r>
            <a:r>
              <a:rPr lang="ar-MA" sz="1400" b="1" dirty="0">
                <a:ea typeface="Al-Mothnna"/>
                <a:cs typeface="Al-Mothnna"/>
              </a:rPr>
              <a:t>وإعادة التوجيه على أساس المكتسبات</a:t>
            </a:r>
            <a:endParaRPr lang="fr-MA" sz="1400" b="1" dirty="0">
              <a:ea typeface="Al-Mothnna"/>
              <a:cs typeface="Al-Mothnna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597026" y="4335463"/>
          <a:ext cx="8715375" cy="1333500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2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أعمال تطبيقية على الخرائط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هيدرولوجيا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Pédologie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مناخ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بيوجغرافي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الأنظمة البيئية الجبلية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البيئات الصحراوية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علوم المجال والبيئة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5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أعمال تطبيقية على الخرائط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Biodiversité, Changements 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climatiques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مورفلوجيا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دينامية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مورفلوجيا</a:t>
                      </a: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 بنيوية </a:t>
                      </a:r>
                      <a:r>
                        <a:rPr kumimoji="0" lang="ar-S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ومورفمناخية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البيئة البحرية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تهيئة السواحل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دينامية المجالات ال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حضرية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البيئة والتنمية ال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حضرية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6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595439" y="5713414"/>
          <a:ext cx="8715375" cy="1182687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17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منهجية البحث ومشروع نهاية الدراسة 1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مؤسسات و</a:t>
                      </a:r>
                      <a:r>
                        <a:rPr kumimoji="0" lang="ar-SA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قانون البيئة</a:t>
                      </a:r>
                      <a:endParaRPr kumimoji="0" lang="ar-MA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المقاربة </a:t>
                      </a:r>
                      <a:r>
                        <a:rPr kumimoji="0" lang="ar-SA" altLang="fr-FR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المقاولاتية</a:t>
                      </a:r>
                      <a:endParaRPr kumimoji="0" lang="fr-FR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تدبير الموارد المائية</a:t>
                      </a:r>
                      <a:endParaRPr kumimoji="0" lang="a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الطاقات المتجددة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المجالات الغابوية</a:t>
                      </a:r>
                      <a:endParaRPr kumimoji="0" lang="a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دينامية المجالات الريفية</a:t>
                      </a:r>
                      <a:endParaRPr kumimoji="0" lang="a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البيئة والتنمية الريفية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7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  <a:endParaRPr kumimoji="0" lang="fr-FR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منهجية البحث ومشروع نهاية الدراسة</a:t>
                      </a:r>
                      <a:endParaRPr kumimoji="0" lang="fr-FR" alt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Économie de l’environnement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تد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بير </a:t>
                      </a: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الم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خاطر</a:t>
                      </a: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الطبيعية</a:t>
                      </a:r>
                      <a:endParaRPr kumimoji="0" lang="a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التهيئة  البيئية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Protection et valorisation de l’environnement patrimonial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البيئة والتراث والسياحة</a:t>
                      </a:r>
                      <a:endParaRPr kumimoji="0" lang="fr-FR" alt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8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2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738314" y="915989"/>
          <a:ext cx="8715375" cy="1577975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1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اللغة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الأولى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لغوية وأدبية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الثقافة والفن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541963" y="2457450"/>
            <a:ext cx="1282700" cy="3889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توجيه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وإع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</a:t>
            </a: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ادة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التوجي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ــه</a:t>
            </a:r>
            <a:endParaRPr lang="fr-MA" altLang="fr-FR" b="1" dirty="0">
              <a:solidFill>
                <a:schemeClr val="accent1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38314" y="2814638"/>
          <a:ext cx="8715375" cy="1401762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0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 قضايا في العلوم الإنسانية 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و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الاجتماعية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تاريخ الأفكار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المدارس اللغوية والبلاغية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في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للفكر والأدب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 دراسات في الحضارة والفنون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أدبية وفنية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لغوية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452182" y="611189"/>
            <a:ext cx="1462260" cy="3228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altLang="fr-FR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41689" y="1"/>
            <a:ext cx="5502275" cy="5619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endParaRPr lang="fr-MA" sz="16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endParaRPr lang="fr-MA" sz="16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الحقل المعرفي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endParaRPr lang="fr-MA" sz="20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ar-MA" sz="1600" dirty="0">
                <a:solidFill>
                  <a:srgbClr val="00B050"/>
                </a:solidFill>
                <a:cs typeface="arabswell_1" pitchFamily="2" charset="-78"/>
              </a:rPr>
              <a:t>مسلك الدراسات الثقافية المغربية</a:t>
            </a:r>
            <a:endParaRPr lang="fr-MA" sz="16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735139" y="4405314"/>
          <a:ext cx="8715375" cy="985838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تاريخ المغرب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أركيولوجيا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الدراسات الثقافية العالمية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سوسولوجيا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 الثقافة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مقدمات في الدراسات الثقافية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قراءة موجهة ونصوص ثقافية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5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جغرافية المغرب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مسارات الثقافة المغربية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أنتربولوجيا</a:t>
                      </a: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 الثقافة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التيارات الثقافية والمعرفية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دراسات ثقافية مطبقة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6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1735139" y="5570538"/>
          <a:ext cx="8715375" cy="1198562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85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تقنيات البحث العلمي ومشروع نهاية التكوين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الإعلام الثقافي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ثقافة وحضارة عالمية</a:t>
                      </a: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الفنون والثقافة</a:t>
                      </a: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الفنون والثقافات الشعبية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7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تقنيات البحث العلمي ومشروع نهاية التكوين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التسويق الثقافي</a:t>
                      </a:r>
                      <a:endParaRPr kumimoji="0" lang="fr-FR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ثقافة وحضارة مغربية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+mn-cs"/>
                        </a:rPr>
                        <a:t>الفنون الثقافية المغربية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السياحة الثقافية المغربية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8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4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738314" y="915989"/>
          <a:ext cx="8715375" cy="1577975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1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اللغة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الأولى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لغوية وأدبية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الثقافة والفن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541963" y="2457450"/>
            <a:ext cx="1282700" cy="3889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توجيه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وإع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</a:t>
            </a: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ادة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التوجي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ــه</a:t>
            </a:r>
            <a:endParaRPr lang="fr-MA" altLang="fr-FR" b="1" dirty="0">
              <a:solidFill>
                <a:schemeClr val="accent1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38314" y="2814638"/>
          <a:ext cx="8715375" cy="1401762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0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 قضايا في العلوم الإنسانية 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و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الاجتماعية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تاريخ الأفكار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المدارس اللغوية والبلاغية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في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للفكر والأدب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 دراسات في الحضارة والفنون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أدبية وفنية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لغوية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388682" y="581026"/>
            <a:ext cx="1462260" cy="3228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altLang="fr-FR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41689" y="1"/>
            <a:ext cx="5502275" cy="5619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الحقل المعرفي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endParaRPr lang="fr-MA" sz="20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ar-MA" sz="1600" dirty="0">
                <a:solidFill>
                  <a:srgbClr val="00B050"/>
                </a:solidFill>
                <a:cs typeface="arabswell_1" pitchFamily="2" charset="-78"/>
              </a:rPr>
              <a:t>مسلك الإعلام والصحافة</a:t>
            </a:r>
            <a:endParaRPr lang="fr-FR" sz="24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735139" y="4405314"/>
          <a:ext cx="8715375" cy="985838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تاريخ الفكر الإعلامي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قانون الصحافة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ترجمة مطبقة على الإعلام والصحافة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التحرير الصحفي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مهن الصحافة والإعلام </a:t>
                      </a:r>
                      <a:endParaRPr kumimoji="0" lang="a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5</a:t>
                      </a:r>
                      <a:endParaRPr kumimoji="0" lang="fr-MA" altLang="fr-FR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سوسيولوجيا الإعلام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الإعلام الاقتصادي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التوثيق الإعلامي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التحقيق الصحفي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الإعلام السمعي البصري 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6</a:t>
                      </a:r>
                      <a:endParaRPr kumimoji="0" lang="fr-MA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1735139" y="5570538"/>
          <a:ext cx="8715375" cy="1198562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85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تقنيات البحث العلمي ومشروع نهاية التكوين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تحليل الخطاب الإعلامي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الإعلام الآلي</a:t>
                      </a: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الاعلام الثقافي</a:t>
                      </a: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الإعلام وقضايا التنمية</a:t>
                      </a:r>
                      <a:endParaRPr kumimoji="0" lang="fr-FR" alt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7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تقنيات البحث العلمي ومشروع نهاية التكوين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MA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التنشيط الإعلامي</a:t>
                      </a:r>
                      <a:endParaRPr kumimoji="0" lang="fr-MA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MA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الإعلام واستراتيجيات التسويق</a:t>
                      </a:r>
                      <a:endParaRPr kumimoji="0" lang="fr-MA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MA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الإعلام الفني </a:t>
                      </a:r>
                      <a:endParaRPr kumimoji="0" lang="fr-MA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الاعلام الالكتروني</a:t>
                      </a:r>
                      <a:endParaRPr kumimoji="0" lang="fr-FR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8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6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5488924" y="4741864"/>
            <a:ext cx="157927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توجيه وإع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</a:t>
            </a:r>
            <a:r>
              <a:rPr lang="ar-DZ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ادة التوجي</a:t>
            </a:r>
            <a:r>
              <a:rPr lang="ar-MA" altLang="fr-FR" sz="1400" b="1">
                <a:solidFill>
                  <a:schemeClr val="bg1"/>
                </a:solidFill>
                <a:latin typeface="Arial" panose="020B0604020202020204" pitchFamily="34" charset="0"/>
                <a:ea typeface="Al-Mothnna"/>
                <a:cs typeface="Al-Mothnna"/>
              </a:rPr>
              <a:t>ــه</a:t>
            </a:r>
            <a:endParaRPr lang="fr-MA" altLang="fr-FR" sz="1400" b="1">
              <a:solidFill>
                <a:schemeClr val="bg1"/>
              </a:solidFill>
              <a:ea typeface="Calibri" panose="020F0502020204030204" pitchFamily="34" charset="0"/>
              <a:cs typeface="Al-Mothnn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738314" y="915989"/>
          <a:ext cx="8715375" cy="1577975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1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اللغة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الأولى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934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: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للعلوم القانونية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أو للعلوم الاقتصادية</a:t>
                      </a:r>
                      <a:endParaRPr kumimoji="0" lang="fr-FR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لغوية وأدبية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نصوص تأسيسية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في الثقافة والفن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S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ea typeface="Calibri" panose="020F0502020204030204" pitchFamily="34" charset="0"/>
                        <a:cs typeface="ae_AlMohanad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489575" y="2395539"/>
            <a:ext cx="1282700" cy="3889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توجيه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وإع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</a:t>
            </a:r>
            <a:r>
              <a:rPr lang="ar-DZ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ادة </a:t>
            </a:r>
            <a:r>
              <a:rPr lang="ar-DZ" altLang="fr-FR" b="1" dirty="0" err="1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التوجي</a:t>
            </a:r>
            <a:r>
              <a:rPr lang="ar-MA" altLang="fr-FR" b="1" dirty="0">
                <a:solidFill>
                  <a:schemeClr val="accent1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ــه</a:t>
            </a:r>
            <a:endParaRPr lang="fr-MA" altLang="fr-FR" b="1" dirty="0">
              <a:solidFill>
                <a:schemeClr val="accent1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35139" y="2701926"/>
          <a:ext cx="8715375" cy="1401763"/>
        </p:xfrm>
        <a:graphic>
          <a:graphicData uri="http://schemas.openxmlformats.org/drawingml/2006/table">
            <a:tbl>
              <a:tblPr/>
              <a:tblGrid>
                <a:gridCol w="901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0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 قضايا في العلوم الإنسانية 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و</a:t>
                      </a: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الاجتماعية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تاريخ الأفكار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المدارس اللغوية والبلاغية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مناهج في الآداب والفنون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963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للفكر والأدب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abic Typesetting" panose="03020402040406030203" pitchFamily="66" charset="-78"/>
                          <a:cs typeface="Arial" panose="020B0604020202020204" pitchFamily="34" charset="0"/>
                        </a:rPr>
                        <a:t> دراسات في الحضارة والفنون</a:t>
                      </a:r>
                      <a:endParaRPr kumimoji="0" lang="fr-FR" altLang="fr-F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abic Typesetting" panose="03020402040406030203" pitchFamily="66" charset="-7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أدبية وفنية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قضايا لغوية</a:t>
                      </a: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388682" y="581026"/>
            <a:ext cx="1462260" cy="3228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altLang="fr-FR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41689" y="1"/>
            <a:ext cx="5502275" cy="5619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الحقل المعرفي</a:t>
            </a:r>
            <a:r>
              <a:rPr lang="f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sz="2000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 :اللغات والآداب والفنون</a:t>
            </a:r>
            <a:endParaRPr lang="fr-MA" sz="2000" dirty="0">
              <a:solidFill>
                <a:srgbClr val="00B050"/>
              </a:solidFill>
              <a:cs typeface="arabswell_1" pitchFamily="2" charset="-78"/>
            </a:endParaRPr>
          </a:p>
          <a:p>
            <a:pPr algn="ctr" defTabSz="1238921" rtl="1">
              <a:defRPr/>
            </a:pPr>
            <a:r>
              <a:rPr lang="fr-MA" sz="1600" dirty="0">
                <a:solidFill>
                  <a:srgbClr val="00B050"/>
                </a:solidFill>
                <a:cs typeface="arabswell_1" pitchFamily="2" charset="-78"/>
              </a:rPr>
              <a:t>Science de l’Information et la Communication</a:t>
            </a:r>
            <a:endParaRPr lang="fr-FR" sz="2400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735139" y="4181476"/>
          <a:ext cx="8715375" cy="1262064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1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+mn-cs"/>
                        </a:rPr>
                        <a:t>Médias et traduction (en arabe)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Théories des organisations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Analyse de discours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institutionnelle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Introduction aux SIC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5</a:t>
                      </a:r>
                      <a:endParaRPr kumimoji="0" lang="fr-MA" altLang="fr-FR" sz="9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Civic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Management des organisations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Sémiologie de l’image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événementielle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politique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Sociologie des médias &amp; réseaux sociaux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فصل 6</a:t>
                      </a:r>
                      <a:endParaRPr kumimoji="0" lang="f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1735139" y="5508625"/>
          <a:ext cx="8715375" cy="1352550"/>
        </p:xfrm>
        <a:graphic>
          <a:graphicData uri="http://schemas.openxmlformats.org/drawingml/2006/table">
            <a:tbl>
              <a:tblPr/>
              <a:tblGrid>
                <a:gridCol w="9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28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Méthodologie de recherche 1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Ecrits professionnels : en français et en arabe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publique et territoriale</a:t>
                      </a:r>
                      <a:endParaRPr kumimoji="0" lang="ar-MA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digitale</a:t>
                      </a:r>
                      <a:endParaRPr kumimoji="0" lang="ar-MA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Audit et plan de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7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S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</a:t>
                      </a:r>
                      <a:r>
                        <a:rPr kumimoji="0" lang="ar-MA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ثالثة</a:t>
                      </a:r>
                      <a:r>
                        <a:rPr kumimoji="0" lang="fr-FR" altLang="fr-F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1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Professional</a:t>
                      </a:r>
                      <a:endParaRPr kumimoji="0" lang="fr-FR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569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Méthodologie de recherche 2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verte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de crise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interculturelle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Communication interne et GRH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ar-MA" altLang="fr-F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فصل 8</a:t>
                      </a:r>
                      <a:endParaRPr kumimoji="0" lang="fr-MA" altLang="fr-F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6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500313"/>
          <a:ext cx="8715375" cy="1262062"/>
        </p:xfrm>
        <a:graphic>
          <a:graphicData uri="http://schemas.openxmlformats.org/drawingml/2006/table">
            <a:tbl>
              <a:tblPr/>
              <a:tblGrid>
                <a:gridCol w="1385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11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825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الى علوم اللغة العربية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لدراسة القانون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  <a:endParaRPr kumimoji="0" lang="a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لدراسة الشريعة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ا</a:t>
                      </a: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لسنة</a:t>
                      </a:r>
                      <a:r>
                        <a:rPr kumimoji="0" lang="fr-FR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الأولى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التأسيسية</a:t>
                      </a:r>
                      <a:endParaRPr kumimoji="0" lang="a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825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الفكر/التاريخ والحضارة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</a:t>
                      </a: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لى القانون الدستوري والنظم الس</a:t>
                      </a: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ي</a:t>
                      </a: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اسية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إلى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علم الاقتصاد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S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26" name="Rectangle 1"/>
          <p:cNvSpPr>
            <a:spLocks noChangeArrowheads="1"/>
          </p:cNvSpPr>
          <p:nvPr/>
        </p:nvSpPr>
        <p:spPr bwMode="auto">
          <a:xfrm>
            <a:off x="5657003" y="3929064"/>
            <a:ext cx="1127232" cy="3228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وإعادة التوجيه</a:t>
            </a:r>
            <a:endParaRPr lang="fr-MA" altLang="fr-FR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4429125"/>
          <a:ext cx="8715375" cy="1377950"/>
        </p:xfrm>
        <a:graphic>
          <a:graphicData uri="http://schemas.openxmlformats.org/drawingml/2006/table">
            <a:tbl>
              <a:tblPr/>
              <a:tblGrid>
                <a:gridCol w="1385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09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106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التنظبم القضائي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النظرية العامة للالتزام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علوم الحديث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علوم القرآن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3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3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السنة الثانية</a:t>
                      </a:r>
                      <a:endParaRPr kumimoji="0" lang="f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الجذع المشترك</a:t>
                      </a:r>
                      <a:endParaRPr kumimoji="0" lang="fr-MA" altLang="fr-FR" sz="10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300" b="1" i="0" u="none" strike="noStrike" cap="none" normalizeH="0" baseline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Life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MA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</a:t>
                      </a:r>
                    </a:p>
                  </a:txBody>
                  <a:tcPr marL="62230" marR="62230" marT="106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مدخل الى تاريخ الأديان المقارن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نظرية العقد في الفقه الإسلامي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133475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القانون الجنائي العام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أصول الفقه</a:t>
                      </a:r>
                      <a:endParaRPr kumimoji="0" lang="fr-FR" altLang="fr-FR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MA" alt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الفصل </a:t>
                      </a:r>
                      <a:r>
                        <a:rPr kumimoji="0" lang="a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fr-MA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738439" y="650875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المعرفي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: ا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لشريعة والقانون وقضايا المجتمع</a:t>
            </a:r>
            <a:endParaRPr lang="fr-FR" sz="2400" b="1" dirty="0">
              <a:solidFill>
                <a:schemeClr val="accent3">
                  <a:lumMod val="75000"/>
                </a:schemeClr>
              </a:solidFill>
              <a:cs typeface="Sakkal Majalla" pitchFamily="2" charset="-7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38500" y="1214438"/>
            <a:ext cx="5500688" cy="50006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 </a:t>
            </a: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الشريعة </a:t>
            </a: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والقانون وقضايا المجتمع</a:t>
            </a:r>
            <a:endParaRPr lang="fr-FR" b="1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  <p:sp>
        <p:nvSpPr>
          <p:cNvPr id="4157" name="Rectangle 11"/>
          <p:cNvSpPr>
            <a:spLocks noChangeArrowheads="1"/>
          </p:cNvSpPr>
          <p:nvPr/>
        </p:nvSpPr>
        <p:spPr bwMode="auto">
          <a:xfrm>
            <a:off x="5479170" y="2000251"/>
            <a:ext cx="1462260" cy="32284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توجيه </a:t>
            </a:r>
            <a:r>
              <a:rPr lang="ar-MA" altLang="fr-FR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l-Mothnna" pitchFamily="2" charset="-78"/>
              </a:rPr>
              <a:t>على أساس المكتسبات</a:t>
            </a:r>
            <a:endParaRPr lang="fr-MA" altLang="fr-FR" sz="1400" b="1" dirty="0">
              <a:solidFill>
                <a:schemeClr val="accent1">
                  <a:lumMod val="75000"/>
                </a:schemeClr>
              </a:solidFill>
              <a:latin typeface="Arial" charset="0"/>
              <a:cs typeface="Al-Mothnn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77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357439"/>
          <a:ext cx="8715375" cy="1133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 err="1">
                          <a:solidFill>
                            <a:srgbClr val="005695"/>
                          </a:solidFill>
                          <a:effectLst/>
                        </a:rPr>
                        <a:t>Study</a:t>
                      </a:r>
                      <a:endParaRPr lang="fr-MA" sz="900" b="1" dirty="0">
                        <a:solidFill>
                          <a:srgbClr val="005695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7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علوم اللغة العربية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</a:t>
                      </a:r>
                      <a:r>
                        <a:rPr lang="ar-MA" sz="9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إلى علم العقيدة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33947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للدراسات القرآنية 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الفصل 1</a:t>
                      </a:r>
                      <a:endParaRPr lang="fr-MA" sz="9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ا</a:t>
                      </a:r>
                      <a:r>
                        <a:rPr lang="ar-SA" sz="9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لسنة</a:t>
                      </a:r>
                      <a:r>
                        <a:rPr lang="ar-MA" sz="9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االأولى</a:t>
                      </a:r>
                      <a:endParaRPr lang="ar-MA" sz="9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السنة التأسيسية</a:t>
                      </a:r>
                      <a:endParaRPr lang="ar-MA" sz="9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kern="1200" dirty="0" err="1">
                          <a:solidFill>
                            <a:srgbClr val="00569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endParaRPr lang="fr-MA" sz="9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kern="1200" dirty="0">
                          <a:solidFill>
                            <a:srgbClr val="00569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2230" marR="62230" marT="7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البلاغة والإعجاز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</a:t>
                      </a:r>
                      <a:r>
                        <a:rPr lang="ar-MA" sz="9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التشريع الإسلامي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علوم الحديث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الفصل 2</a:t>
                      </a:r>
                      <a:endParaRPr lang="fr-MA" sz="9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81767" y="3500439"/>
            <a:ext cx="1579278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توجيه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وإع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ــ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ادة</a:t>
            </a: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ar-DZ" sz="14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التوجي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ــه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4000501"/>
          <a:ext cx="8715375" cy="1133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>
                          <a:solidFill>
                            <a:srgbClr val="005695"/>
                          </a:solidFill>
                          <a:effectLst/>
                        </a:rPr>
                        <a:t>Life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74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القانون الدستوري والمؤسسات</a:t>
                      </a:r>
                      <a:r>
                        <a:rPr lang="ar-MA" sz="9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السياسية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مدونة الأسرة و المواريث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الأحكام</a:t>
                      </a:r>
                      <a:r>
                        <a:rPr lang="ar-MA" sz="9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 الدلالات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مقاصد المغاربة في اختيار العقيدة </a:t>
                      </a:r>
                      <a:r>
                        <a:rPr lang="ar-MA" sz="9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الأشعرية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الفصل 3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 الثانية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الجذع المشترك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>
                          <a:solidFill>
                            <a:srgbClr val="005695"/>
                          </a:solidFill>
                          <a:effectLst/>
                        </a:rPr>
                        <a:t>Life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9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74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القانون الإداري وعلوم الإدارة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تقنيات</a:t>
                      </a:r>
                      <a:r>
                        <a:rPr lang="ar-MA" sz="9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البحث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أصول التفسير ومناهجه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العقيدة من النصوص الشريعة</a:t>
                      </a:r>
                      <a:endParaRPr lang="fr-FR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9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الفصل 4</a:t>
                      </a:r>
                      <a:endParaRPr lang="fr-MA" sz="9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095494" y="1928814"/>
            <a:ext cx="185178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توجيه 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على أساس المكتسبات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38439" y="650875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f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المعرفي </a:t>
            </a:r>
            <a:r>
              <a:rPr lang="ar-MA" sz="2400" b="1" dirty="0" smtClean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: 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أصول الدين وحوار الحضارات و لثقافات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38500" y="1214438"/>
            <a:ext cx="5500688" cy="50006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</a:t>
            </a:r>
            <a:r>
              <a:rPr lang="ar-MA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أصول الدين وقضايا المجتمع</a:t>
            </a:r>
            <a:endParaRPr lang="fr-FR" b="1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97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406867"/>
            <a:ext cx="12192001" cy="1325563"/>
          </a:xfrm>
          <a:solidFill>
            <a:srgbClr val="91067E"/>
          </a:solidFill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Champ disciplinaire </a:t>
            </a:r>
            <a:b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</a:br>
            <a:r>
              <a:rPr lang="fr-FR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 </a:t>
            </a:r>
            <a:r>
              <a:rPr lang="fr-FR" sz="5300" b="1" dirty="0">
                <a:solidFill>
                  <a:schemeClr val="bg1"/>
                </a:solidFill>
                <a:latin typeface="Sakkal Majalla" pitchFamily="2" charset="-78"/>
                <a:ea typeface="Calibri" panose="020F0502020204030204" pitchFamily="34" charset="0"/>
                <a:cs typeface="Sakkal Majalla" pitchFamily="2" charset="-78"/>
              </a:rPr>
              <a:t>Sciences et Techniques</a:t>
            </a:r>
            <a:endParaRPr lang="fr-FR" b="1" dirty="0">
              <a:solidFill>
                <a:schemeClr val="bg1"/>
              </a:solidFill>
              <a:latin typeface="Sakkal Majalla" pitchFamily="2" charset="-78"/>
              <a:ea typeface="Calibri" panose="020F0502020204030204" pitchFamily="34" charset="0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712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09751" y="2500313"/>
          <a:ext cx="8715375" cy="1262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1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 err="1">
                          <a:solidFill>
                            <a:srgbClr val="005695"/>
                          </a:solidFill>
                          <a:effectLst/>
                        </a:rPr>
                        <a:t>Study</a:t>
                      </a:r>
                      <a:endParaRPr lang="fr-MA" sz="1000" b="1" dirty="0">
                        <a:solidFill>
                          <a:srgbClr val="005695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82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Fundamentals of </a:t>
                      </a:r>
                      <a:r>
                        <a:rPr kumimoji="0" lang="fr-MA" altLang="fr-FR" sz="1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1133475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1133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 communication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علوم اللغة العربية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</a:t>
                      </a:r>
                      <a:r>
                        <a:rPr lang="ar-MA" sz="10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الحجاجية</a:t>
                      </a: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الحوارية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القرآن الكريم والحديث النبوي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الفصل 1</a:t>
                      </a:r>
                      <a:endParaRPr lang="fr-MA" sz="1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ا</a:t>
                      </a:r>
                      <a:r>
                        <a:rPr lang="ar-SA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لسنة</a:t>
                      </a:r>
                      <a:r>
                        <a:rPr lang="ar-MA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االأولى</a:t>
                      </a:r>
                      <a:endParaRPr lang="ar-MA" sz="1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السنة التأسيسية</a:t>
                      </a:r>
                      <a:endParaRPr lang="ar-MA" sz="1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kern="1200" dirty="0" err="1">
                          <a:solidFill>
                            <a:srgbClr val="00569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endParaRPr lang="fr-MA" sz="1000" b="1" kern="1200" dirty="0">
                        <a:solidFill>
                          <a:srgbClr val="00569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kern="1200" dirty="0">
                          <a:solidFill>
                            <a:srgbClr val="00569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2230" marR="62230" marT="82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English for communication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ea typeface="+mn-ea"/>
                          <a:cs typeface="Arial" panose="020B0604020202020204" pitchFamily="34" charset="0"/>
                        </a:rPr>
                        <a:t>Français langue des Sciences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القانون الدستوري والمؤسسات السياسية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الفكر </a:t>
                      </a:r>
                      <a:r>
                        <a:rPr lang="ar-MA" sz="10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الأسلامي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التشريع الإسلامي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الفصل 2</a:t>
                      </a:r>
                      <a:endParaRPr lang="fr-MA" sz="1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81655" y="3929064"/>
            <a:ext cx="1438214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توجيه وإعادة التوجيه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51" y="4429125"/>
          <a:ext cx="8715375" cy="1220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7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>
                          <a:solidFill>
                            <a:srgbClr val="005695"/>
                          </a:solidFill>
                          <a:effectLst/>
                        </a:rPr>
                        <a:t>Life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79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professionnelle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فقه السيرة النبوية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الحريات وحقوق الإنسان</a:t>
                      </a:r>
                      <a:r>
                        <a:rPr lang="ar-MA" sz="10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ومقاربة النوع في الإسلام</a:t>
                      </a:r>
                      <a:endParaRPr lang="ar-MA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الدلالات 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أصول الفكر الكلامي ومصادره</a:t>
                      </a:r>
                      <a:r>
                        <a:rPr lang="ar-MA" sz="10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الفصل 3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السنة الثانية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الجذع المشترك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>
                          <a:solidFill>
                            <a:srgbClr val="005695"/>
                          </a:solidFill>
                          <a:effectLst/>
                        </a:rPr>
                        <a:t>Life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A" sz="1000" b="1" dirty="0">
                          <a:solidFill>
                            <a:srgbClr val="00569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62230" marR="62230" marT="79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MA" alt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e_AlMohanad" charset="0"/>
                          <a:cs typeface="Arial" panose="020B0604020202020204" pitchFamily="34" charset="0"/>
                        </a:rPr>
                        <a:t>Français langue d’ouverture</a:t>
                      </a:r>
                      <a:endParaRPr kumimoji="0" lang="fr-FR" altLang="fr-F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e_AlMohanad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تقنيات البحث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علم</a:t>
                      </a:r>
                      <a:r>
                        <a:rPr lang="ar-MA" sz="10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النطق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قواعد الاستدلال وأساليب الحجاج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MA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الأديان التوحيدية </a:t>
                      </a:r>
                      <a:endParaRPr lang="fr-FR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MA" sz="10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الفصل 4</a:t>
                      </a:r>
                      <a:endParaRPr lang="fr-MA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087557" y="2008189"/>
            <a:ext cx="185178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ar-DZ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توجيه </a:t>
            </a:r>
            <a:r>
              <a:rPr lang="ar-MA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على أساس المكتسبات</a:t>
            </a:r>
            <a:endParaRPr lang="fr-MA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38439" y="650875"/>
            <a:ext cx="6715125" cy="2857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>
              <a:defRPr/>
            </a:pP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الحقل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المعرفي</a:t>
            </a:r>
            <a:r>
              <a:rPr lang="ar-MA" sz="2400" b="1" dirty="0" smtClean="0">
                <a:solidFill>
                  <a:schemeClr val="tx2">
                    <a:lumMod val="75000"/>
                  </a:schemeClr>
                </a:solidFill>
                <a:cs typeface="arabswell_1" pitchFamily="2" charset="-78"/>
              </a:rPr>
              <a:t> </a:t>
            </a:r>
            <a:r>
              <a:rPr lang="ar-MA" sz="2400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:  أصول الدين وحوار الحضارات و لثقافات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390900" y="1096963"/>
            <a:ext cx="5500688" cy="50006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1238921" rtl="1">
              <a:defRPr/>
            </a:pP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المجال</a:t>
            </a:r>
            <a:r>
              <a:rPr lang="ar-MA" b="1" dirty="0">
                <a:solidFill>
                  <a:schemeClr val="accent3">
                    <a:lumMod val="75000"/>
                  </a:schemeClr>
                </a:solidFill>
                <a:cs typeface="Sakkal Majalla" pitchFamily="2" charset="-78"/>
              </a:rPr>
              <a:t>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: </a:t>
            </a:r>
            <a:r>
              <a:rPr lang="ar-MA" b="1" dirty="0">
                <a:solidFill>
                  <a:schemeClr val="accent6">
                    <a:lumMod val="75000"/>
                  </a:schemeClr>
                </a:solidFill>
                <a:cs typeface="arabswell_1" pitchFamily="2" charset="-78"/>
              </a:rPr>
              <a:t>الحوار الحضاري وتاريخ الأديان</a:t>
            </a:r>
            <a:endParaRPr lang="fr-FR" b="1" dirty="0">
              <a:solidFill>
                <a:schemeClr val="accent6">
                  <a:lumMod val="75000"/>
                </a:schemeClr>
              </a:solidFill>
              <a:cs typeface="arabswell_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4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/>
          </p:cNvPr>
          <p:cNvSpPr/>
          <p:nvPr/>
        </p:nvSpPr>
        <p:spPr bwMode="auto">
          <a:xfrm>
            <a:off x="1" y="2"/>
            <a:ext cx="12192000" cy="389164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Modules d’ouvertures </a:t>
            </a:r>
            <a:r>
              <a:rPr lang="fr-FR" b="1" dirty="0">
                <a:solidFill>
                  <a:schemeClr val="accent6"/>
                </a:solidFill>
                <a:ea typeface="Calibri"/>
                <a:cs typeface="Arial"/>
              </a:rPr>
              <a:t>au choix </a:t>
            </a:r>
            <a:r>
              <a:rPr lang="fr-FR" b="1" dirty="0">
                <a:solidFill>
                  <a:schemeClr val="bg1"/>
                </a:solidFill>
              </a:rPr>
              <a:t>pour les filières littéraires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282336"/>
              </p:ext>
            </p:extLst>
          </p:nvPr>
        </p:nvGraphicFramePr>
        <p:xfrm>
          <a:off x="953022" y="421397"/>
          <a:ext cx="10483241" cy="634093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846529">
                  <a:extLst>
                    <a:ext uri="{9D8B030D-6E8A-4147-A177-3AD203B41FA5}">
                      <a16:colId xmlns:a16="http://schemas.microsoft.com/office/drawing/2014/main" val="2028436559"/>
                    </a:ext>
                  </a:extLst>
                </a:gridCol>
                <a:gridCol w="5636712">
                  <a:extLst>
                    <a:ext uri="{9D8B030D-6E8A-4147-A177-3AD203B41FA5}">
                      <a16:colId xmlns:a16="http://schemas.microsoft.com/office/drawing/2014/main" val="1545040748"/>
                    </a:ext>
                  </a:extLst>
                </a:gridCol>
              </a:tblGrid>
              <a:tr h="31936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Intitulés des modules 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2000" b="1" i="0" u="none" strike="noStrike" dirty="0">
                        <a:solidFill>
                          <a:srgbClr val="FFFFF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2667" marR="2667" marT="2667" marB="0" anchor="ctr"/>
                </a:tc>
                <a:extLst>
                  <a:ext uri="{0D108BD9-81ED-4DB2-BD59-A6C34878D82A}">
                    <a16:rowId xmlns:a16="http://schemas.microsoft.com/office/drawing/2014/main" val="2004428399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Initiation à l’entreprenariat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Risques naturels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9917729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Management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Innovation et nouvelles technologies (</a:t>
                      </a:r>
                      <a:r>
                        <a:rPr lang="fr-FR" sz="2400" b="1" i="0" u="none" strike="noStrike" dirty="0" err="1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intech</a:t>
                      </a:r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7399944"/>
                  </a:ext>
                </a:extLst>
              </a:tr>
              <a:tr h="4003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Eléments fondamentaux d’économie générale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Les techniques de créativité et innovation technologique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76662496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Introduction au droit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Le patrimoine : connaissances et gestion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11595896"/>
                  </a:ext>
                </a:extLst>
              </a:tr>
              <a:tr h="3794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 err="1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Economie</a:t>
                      </a:r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du Maroc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Epistémologie et histoire de la physique et de la chimie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9212392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Culture économique et méthode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Histoire des sciences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1198606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Psychosociologie des organisations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Sciences naturelles et environnement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1389280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Sciences politiques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Informatique fondamentale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13689411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Marketing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Ecologie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8473593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finance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Bioéthique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8934870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droit constitutionnel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Neurosciences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75222037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Comptabilité générale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Géologie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91415539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Criminologie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Evolution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4759069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Criminalistique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Astronomie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1052597"/>
                  </a:ext>
                </a:extLst>
              </a:tr>
              <a:tr h="3290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222222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Changement climatique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ar-MA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8786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40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10151"/>
              </p:ext>
            </p:extLst>
          </p:nvPr>
        </p:nvGraphicFramePr>
        <p:xfrm>
          <a:off x="0" y="1588"/>
          <a:ext cx="12192000" cy="495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5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Architecture</a:t>
                      </a:r>
                      <a:r>
                        <a:rPr lang="ar-MA" sz="24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du </a:t>
                      </a:r>
                      <a:r>
                        <a:rPr lang="fr-FR" sz="2400" b="1" baseline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cycle </a:t>
                      </a:r>
                      <a:r>
                        <a:rPr lang="fr-FR" sz="2400" b="1" baseline="0" dirty="0" err="1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bachelor</a:t>
                      </a:r>
                      <a:r>
                        <a:rPr lang="fr-FR" sz="2400" b="1" baseline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en </a:t>
                      </a:r>
                      <a:r>
                        <a:rPr lang="fr-FR" sz="2400" baseline="0" dirty="0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 panose="020F0502020204030204" pitchFamily="34" charset="0"/>
                          <a:cs typeface="Sakkal Majalla" pitchFamily="2" charset="-78"/>
                        </a:rPr>
                        <a:t>Sciences et Techniques</a:t>
                      </a:r>
                      <a:endParaRPr lang="fr-FR" sz="2400" dirty="0">
                        <a:solidFill>
                          <a:schemeClr val="bg1"/>
                        </a:solidFill>
                        <a:latin typeface="Sakkal Majalla" pitchFamily="2" charset="-78"/>
                        <a:ea typeface="Calibri" panose="020F0502020204030204" pitchFamily="34" charset="0"/>
                        <a:cs typeface="Sakkal Majalla" pitchFamily="2" charset="-78"/>
                      </a:endParaRPr>
                    </a:p>
                  </a:txBody>
                  <a:tcPr marT="45750" marB="45750" anchor="ctr">
                    <a:solidFill>
                      <a:srgbClr val="9E0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rganigramme : Alternative 5"/>
          <p:cNvSpPr/>
          <p:nvPr/>
        </p:nvSpPr>
        <p:spPr>
          <a:xfrm>
            <a:off x="701459" y="497305"/>
            <a:ext cx="6087648" cy="6313864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277655" y="6511410"/>
            <a:ext cx="4879329" cy="223839"/>
          </a:xfrm>
          <a:prstGeom prst="rect">
            <a:avLst/>
          </a:prstGeom>
          <a:noFill/>
        </p:spPr>
        <p:txBody>
          <a:bodyPr wrap="square" lIns="34637" tIns="34637" rIns="34637" bIns="34637" anchor="ctr">
            <a:spAutoFit/>
          </a:bodyPr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zm-Arab-MA" sz="1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2 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Années (Tronc commun) Nationales (FS &amp; FP)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30760" y="473075"/>
            <a:ext cx="1843087" cy="230188"/>
          </a:xfrm>
          <a:prstGeom prst="rect">
            <a:avLst/>
          </a:prstGeom>
          <a:noFill/>
        </p:spPr>
        <p:txBody>
          <a:bodyPr lIns="34637" tIns="34637" rIns="34637" bIns="34637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Année fondatrice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1545060" y="708025"/>
            <a:ext cx="1693862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72766" y="804863"/>
            <a:ext cx="2266156" cy="5567362"/>
          </a:xfrm>
          <a:prstGeom prst="rect">
            <a:avLst/>
          </a:prstGeom>
          <a:noFill/>
          <a:ln w="25400">
            <a:solidFill>
              <a:srgbClr val="0072C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13959" y="895350"/>
            <a:ext cx="1522412" cy="2555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+mn-lt"/>
                <a:cs typeface="+mn-cs"/>
              </a:rPr>
              <a:t>Biologie informatique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817134" y="1446213"/>
            <a:ext cx="1522412" cy="254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+mn-lt"/>
                <a:cs typeface="+mn-cs"/>
              </a:rPr>
              <a:t>Biologie Chimie </a:t>
            </a:r>
            <a:r>
              <a:rPr lang="fr-FR" sz="1200" b="1" dirty="0" err="1">
                <a:latin typeface="+mn-lt"/>
                <a:cs typeface="+mn-cs"/>
              </a:rPr>
              <a:t>Phys</a:t>
            </a:r>
            <a:endParaRPr lang="fr-FR" sz="1200" b="1" dirty="0">
              <a:latin typeface="+mn-lt"/>
              <a:cs typeface="+mn-cs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880634" y="2005013"/>
            <a:ext cx="1522412" cy="255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+mn-lt"/>
                <a:cs typeface="+mn-cs"/>
              </a:rPr>
              <a:t>Géologie informatique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867934" y="2486025"/>
            <a:ext cx="1528762" cy="25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latin typeface="+mn-lt"/>
                <a:cs typeface="+mn-cs"/>
              </a:rPr>
              <a:t>Géologie Chimie </a:t>
            </a:r>
            <a:r>
              <a:rPr lang="fr-FR" sz="1200" b="1" dirty="0" err="1">
                <a:latin typeface="+mn-lt"/>
                <a:cs typeface="+mn-cs"/>
              </a:rPr>
              <a:t>Phys</a:t>
            </a:r>
            <a:endParaRPr lang="fr-FR" sz="1200" b="1" dirty="0">
              <a:latin typeface="+mn-lt"/>
              <a:cs typeface="+mn-cs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853646" y="3627438"/>
            <a:ext cx="1520825" cy="254000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>
                <a:solidFill>
                  <a:schemeClr val="bg1"/>
                </a:solidFill>
              </a:rPr>
              <a:t>Phys Chimie informati</a:t>
            </a: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4890159" y="4168775"/>
            <a:ext cx="1528762" cy="254000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>
                <a:solidFill>
                  <a:schemeClr val="bg1"/>
                </a:solidFill>
              </a:rPr>
              <a:t>Chimie Physique</a:t>
            </a: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4842533" y="4684083"/>
            <a:ext cx="1525587" cy="254000"/>
          </a:xfrm>
          <a:prstGeom prst="rect">
            <a:avLst/>
          </a:prstGeom>
          <a:solidFill>
            <a:srgbClr val="0EB04E"/>
          </a:solidFill>
          <a:ln>
            <a:noFill/>
          </a:ln>
          <a:extLst/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 dirty="0">
                <a:solidFill>
                  <a:schemeClr val="bg1"/>
                </a:solidFill>
              </a:rPr>
              <a:t>Math Physique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4840946" y="5324557"/>
            <a:ext cx="1520825" cy="25400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 dirty="0">
                <a:solidFill>
                  <a:schemeClr val="bg1"/>
                </a:solidFill>
              </a:rPr>
              <a:t>Math informatique</a:t>
            </a:r>
          </a:p>
        </p:txBody>
      </p:sp>
      <p:sp>
        <p:nvSpPr>
          <p:cNvPr id="28" name="ZoneTexte 93"/>
          <p:cNvSpPr txBox="1">
            <a:spLocks noChangeArrowheads="1"/>
          </p:cNvSpPr>
          <p:nvPr/>
        </p:nvSpPr>
        <p:spPr bwMode="auto">
          <a:xfrm>
            <a:off x="5063196" y="485775"/>
            <a:ext cx="1030288" cy="231775"/>
          </a:xfrm>
          <a:prstGeom prst="rect">
            <a:avLst/>
          </a:prstGeom>
          <a:noFill/>
          <a:ln>
            <a:noFill/>
          </a:ln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050" b="1">
                <a:solidFill>
                  <a:srgbClr val="00B050"/>
                </a:solidFill>
                <a:cs typeface="+mn-cs"/>
              </a:rPr>
              <a:t>2</a:t>
            </a:r>
            <a:r>
              <a:rPr lang="fr-FR" altLang="fr-FR" sz="1050" b="1" baseline="30000">
                <a:solidFill>
                  <a:srgbClr val="00B050"/>
                </a:solidFill>
                <a:cs typeface="+mn-cs"/>
              </a:rPr>
              <a:t>ème</a:t>
            </a:r>
            <a:r>
              <a:rPr lang="fr-FR" altLang="fr-FR" sz="1050" b="1">
                <a:solidFill>
                  <a:srgbClr val="00B050"/>
                </a:solidFill>
                <a:cs typeface="+mn-cs"/>
              </a:rPr>
              <a:t> année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40921" y="801688"/>
            <a:ext cx="1928813" cy="5570537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4593296" y="704850"/>
            <a:ext cx="2081213" cy="0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7733701" y="703263"/>
            <a:ext cx="4378083" cy="1428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9065614" y="433388"/>
            <a:ext cx="2033587" cy="231775"/>
          </a:xfrm>
          <a:prstGeom prst="rect">
            <a:avLst/>
          </a:prstGeom>
          <a:noFill/>
          <a:ln>
            <a:noFill/>
          </a:ln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050" b="1" dirty="0">
                <a:solidFill>
                  <a:srgbClr val="FF0000"/>
                </a:solidFill>
                <a:cs typeface="+mn-cs"/>
              </a:rPr>
              <a:t>3</a:t>
            </a:r>
            <a:r>
              <a:rPr lang="fr-FR" altLang="fr-FR" sz="1050" b="1" baseline="30000" dirty="0">
                <a:solidFill>
                  <a:srgbClr val="FF0000"/>
                </a:solidFill>
                <a:cs typeface="+mn-cs"/>
              </a:rPr>
              <a:t>ème</a:t>
            </a:r>
            <a:r>
              <a:rPr lang="fr-FR" altLang="fr-FR" sz="1050" b="1" dirty="0">
                <a:solidFill>
                  <a:srgbClr val="FF0000"/>
                </a:solidFill>
                <a:cs typeface="+mn-cs"/>
              </a:rPr>
              <a:t> et 4</a:t>
            </a:r>
            <a:r>
              <a:rPr lang="fr-FR" altLang="fr-FR" sz="1050" b="1" baseline="30000" dirty="0">
                <a:solidFill>
                  <a:srgbClr val="FF0000"/>
                </a:solidFill>
                <a:cs typeface="+mn-cs"/>
              </a:rPr>
              <a:t>ème</a:t>
            </a:r>
            <a:r>
              <a:rPr lang="fr-FR" altLang="fr-FR" sz="1050" b="1" dirty="0">
                <a:solidFill>
                  <a:srgbClr val="FF0000"/>
                </a:solidFill>
                <a:cs typeface="+mn-cs"/>
              </a:rPr>
              <a:t> année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763864" y="804863"/>
            <a:ext cx="4347920" cy="5948362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600"/>
          </a:p>
        </p:txBody>
      </p:sp>
      <p:sp>
        <p:nvSpPr>
          <p:cNvPr id="38" name="Rectangle 77"/>
          <p:cNvSpPr>
            <a:spLocks noChangeArrowheads="1"/>
          </p:cNvSpPr>
          <p:nvPr/>
        </p:nvSpPr>
        <p:spPr bwMode="auto">
          <a:xfrm>
            <a:off x="7746400" y="792163"/>
            <a:ext cx="5087280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Bio-Informatique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Génomique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Sciences </a:t>
            </a:r>
            <a:r>
              <a:rPr lang="fr-FR" altLang="fr-FR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Omiques</a:t>
            </a: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, </a:t>
            </a:r>
            <a:r>
              <a:rPr lang="fr-FR" altLang="fr-FR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Etc</a:t>
            </a: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 …</a:t>
            </a: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7747989" y="1308100"/>
            <a:ext cx="4060824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Biotechnologies 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Pharmaco-chimie 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Valorisation des produits de Terroir, </a:t>
            </a:r>
            <a:r>
              <a:rPr lang="fr-FR" altLang="fr-FR" sz="1200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Etc</a:t>
            </a:r>
            <a:endParaRPr lang="fr-FR" altLang="fr-FR" sz="1200" b="1" dirty="0">
              <a:solidFill>
                <a:schemeClr val="tx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7760688" y="1836738"/>
            <a:ext cx="4139949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1,   Géomatique (Télédétection spatiale, SIG,  </a:t>
            </a:r>
            <a:r>
              <a:rPr lang="fr-FR" altLang="fr-FR" sz="1200" b="1" dirty="0" err="1">
                <a:solidFill>
                  <a:schemeClr val="accent6">
                    <a:lumMod val="75000"/>
                  </a:schemeClr>
                </a:solidFill>
                <a:cs typeface="+mn-cs"/>
              </a:rPr>
              <a:t>artographie</a:t>
            </a: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, Océanographie)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2.  </a:t>
            </a:r>
            <a:r>
              <a:rPr lang="fr-FR" altLang="fr-FR" sz="1200" b="1" dirty="0" err="1">
                <a:solidFill>
                  <a:schemeClr val="accent6">
                    <a:lumMod val="75000"/>
                  </a:schemeClr>
                </a:solidFill>
                <a:cs typeface="+mn-cs"/>
              </a:rPr>
              <a:t>Etc</a:t>
            </a: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 …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7754339" y="2351088"/>
            <a:ext cx="3652215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Géosciences 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Génie Minéral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Génie de l’eau et de l’environnement, </a:t>
            </a:r>
            <a:r>
              <a:rPr lang="fr-FR" altLang="fr-FR" sz="1200" b="1" dirty="0" err="1">
                <a:solidFill>
                  <a:schemeClr val="accent6">
                    <a:lumMod val="75000"/>
                  </a:schemeClr>
                </a:solidFill>
                <a:cs typeface="+mn-cs"/>
              </a:rPr>
              <a:t>Etc</a:t>
            </a:r>
            <a:endParaRPr lang="fr-FR" altLang="fr-FR" sz="1200" b="1" dirty="0">
              <a:solidFill>
                <a:schemeClr val="accent6">
                  <a:lumMod val="75000"/>
                </a:schemeClr>
              </a:solidFill>
              <a:cs typeface="+mn-cs"/>
            </a:endParaRPr>
          </a:p>
        </p:txBody>
      </p:sp>
      <p:sp>
        <p:nvSpPr>
          <p:cNvPr id="50" name="Rectangle 20"/>
          <p:cNvSpPr>
            <a:spLocks noChangeArrowheads="1"/>
          </p:cNvSpPr>
          <p:nvPr/>
        </p:nvSpPr>
        <p:spPr bwMode="auto">
          <a:xfrm>
            <a:off x="7755926" y="3483917"/>
            <a:ext cx="4052887" cy="4991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Analyse spectroscopiques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Info télécom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Instrumentation et informatique, </a:t>
            </a:r>
            <a:r>
              <a:rPr lang="fr-FR" altLang="fr-FR" sz="1200" b="1" dirty="0" err="1">
                <a:solidFill>
                  <a:srgbClr val="7030A0"/>
                </a:solidFill>
                <a:cs typeface="+mn-cs"/>
              </a:rPr>
              <a:t>Etc</a:t>
            </a: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 …</a:t>
            </a:r>
          </a:p>
        </p:txBody>
      </p:sp>
      <p:sp>
        <p:nvSpPr>
          <p:cNvPr id="51" name="Rectangle 21"/>
          <p:cNvSpPr>
            <a:spLocks noChangeArrowheads="1"/>
          </p:cNvSpPr>
          <p:nvPr/>
        </p:nvSpPr>
        <p:spPr bwMode="auto">
          <a:xfrm>
            <a:off x="7755926" y="4028629"/>
            <a:ext cx="4052887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Energies Renouvelables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Génie des Procédés ;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Physique des matériaux, </a:t>
            </a:r>
            <a:r>
              <a:rPr lang="fr-FR" altLang="fr-FR" sz="1200" b="1" dirty="0" err="1">
                <a:solidFill>
                  <a:srgbClr val="7030A0"/>
                </a:solidFill>
                <a:cs typeface="+mn-cs"/>
              </a:rPr>
              <a:t>Etc</a:t>
            </a:r>
            <a:r>
              <a:rPr lang="fr-FR" altLang="fr-FR" sz="1200" b="1" dirty="0">
                <a:solidFill>
                  <a:srgbClr val="7030A0"/>
                </a:solidFill>
                <a:cs typeface="+mn-cs"/>
              </a:rPr>
              <a:t> …</a:t>
            </a: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7721002" y="4503767"/>
            <a:ext cx="4179633" cy="492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00B050"/>
                </a:solidFill>
              </a:rPr>
              <a:t>Systèmes embarqués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00B050"/>
                </a:solidFill>
              </a:rPr>
              <a:t>Mécatronique et robotique 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00B050"/>
                </a:solidFill>
              </a:rPr>
              <a:t>Physique médicale et sources Ionisantes  …</a:t>
            </a:r>
          </a:p>
        </p:txBody>
      </p:sp>
      <p:sp>
        <p:nvSpPr>
          <p:cNvPr id="53" name="Rectangle 30"/>
          <p:cNvSpPr>
            <a:spLocks noChangeArrowheads="1"/>
          </p:cNvSpPr>
          <p:nvPr/>
        </p:nvSpPr>
        <p:spPr bwMode="auto">
          <a:xfrm>
            <a:off x="7746400" y="5073462"/>
            <a:ext cx="4154235" cy="620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>
              <a:lnSpc>
                <a:spcPts val="1000"/>
              </a:lnSpc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Recherche opérationnelle,</a:t>
            </a:r>
          </a:p>
          <a:p>
            <a:pPr marL="174625" indent="-174625">
              <a:lnSpc>
                <a:spcPts val="1000"/>
              </a:lnSpc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Apprentissage statistique,</a:t>
            </a:r>
            <a:endParaRPr lang="fr-FR" altLang="fr-FR" sz="1200" b="1" dirty="0">
              <a:solidFill>
                <a:srgbClr val="00B050"/>
              </a:solidFill>
            </a:endParaRPr>
          </a:p>
          <a:p>
            <a:pPr marL="174625" indent="-174625">
              <a:lnSpc>
                <a:spcPts val="1000"/>
              </a:lnSpc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00B050"/>
                </a:solidFill>
              </a:rPr>
              <a:t>Cryptologie et Sécurité de l’Information ;</a:t>
            </a:r>
          </a:p>
          <a:p>
            <a:pPr marL="174625" indent="-174625">
              <a:lnSpc>
                <a:spcPts val="1000"/>
              </a:lnSpc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Conception et analyse d’algorithmes, </a:t>
            </a:r>
            <a:r>
              <a:rPr lang="fr-FR" altLang="fr-FR" sz="1200" b="1" dirty="0" err="1">
                <a:solidFill>
                  <a:srgbClr val="00B050"/>
                </a:solidFill>
              </a:rPr>
              <a:t>Etc</a:t>
            </a:r>
            <a:r>
              <a:rPr lang="fr-FR" altLang="fr-FR" sz="1200" b="1" dirty="0">
                <a:solidFill>
                  <a:srgbClr val="00B050"/>
                </a:solidFill>
              </a:rPr>
              <a:t> …</a:t>
            </a:r>
          </a:p>
        </p:txBody>
      </p:sp>
      <p:sp>
        <p:nvSpPr>
          <p:cNvPr id="56" name="ZoneTexte 55"/>
          <p:cNvSpPr txBox="1">
            <a:spLocks noChangeArrowheads="1"/>
          </p:cNvSpPr>
          <p:nvPr/>
        </p:nvSpPr>
        <p:spPr bwMode="auto">
          <a:xfrm>
            <a:off x="4867140" y="2991306"/>
            <a:ext cx="1522412" cy="43928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200" b="1" dirty="0"/>
              <a:t>Sciences de l’environnement</a:t>
            </a:r>
          </a:p>
        </p:txBody>
      </p:sp>
      <p:sp>
        <p:nvSpPr>
          <p:cNvPr id="58" name="ZoneTexte 57"/>
          <p:cNvSpPr txBox="1">
            <a:spLocks noChangeArrowheads="1"/>
          </p:cNvSpPr>
          <p:nvPr/>
        </p:nvSpPr>
        <p:spPr bwMode="auto">
          <a:xfrm>
            <a:off x="4851265" y="5998370"/>
            <a:ext cx="1520825" cy="25400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 dirty="0">
                <a:solidFill>
                  <a:schemeClr val="bg1"/>
                </a:solidFill>
              </a:rPr>
              <a:t>Math et applications</a:t>
            </a:r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7744813" y="5801171"/>
            <a:ext cx="4155823" cy="74885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Modélisation Géométrique &amp; </a:t>
            </a:r>
            <a:r>
              <a:rPr lang="fr-FR" sz="1200" b="1" dirty="0" err="1">
                <a:solidFill>
                  <a:srgbClr val="00B050"/>
                </a:solidFill>
              </a:rPr>
              <a:t>Optim</a:t>
            </a:r>
            <a:r>
              <a:rPr lang="fr-FR" sz="1200" b="1" dirty="0">
                <a:solidFill>
                  <a:srgbClr val="00B050"/>
                </a:solidFill>
              </a:rPr>
              <a:t>. de Formes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Algèbre appliquée: Cryptographie, Information quantique, codage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Sciences Data</a:t>
            </a:r>
          </a:p>
          <a:p>
            <a:pPr marL="174625" indent="-174625">
              <a:lnSpc>
                <a:spcPts val="1000"/>
              </a:lnSpc>
              <a:buFont typeface="Calibri Light" panose="020F0302020204030204" pitchFamily="34" charset="0"/>
              <a:buAutoNum type="arabicPeriod"/>
              <a:defRPr/>
            </a:pPr>
            <a:r>
              <a:rPr lang="fr-FR" sz="1200" b="1" dirty="0">
                <a:solidFill>
                  <a:srgbClr val="00B050"/>
                </a:solidFill>
              </a:rPr>
              <a:t>Statistique et Processus Stochastiques, Etc…</a:t>
            </a:r>
          </a:p>
        </p:txBody>
      </p:sp>
      <p:sp>
        <p:nvSpPr>
          <p:cNvPr id="61" name="Rectangle 30"/>
          <p:cNvSpPr>
            <a:spLocks noChangeArrowheads="1"/>
          </p:cNvSpPr>
          <p:nvPr/>
        </p:nvSpPr>
        <p:spPr bwMode="auto">
          <a:xfrm>
            <a:off x="7797201" y="2948305"/>
            <a:ext cx="4103434" cy="4856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FFC000"/>
                </a:solidFill>
                <a:cs typeface="+mn-cs"/>
              </a:rPr>
              <a:t>Sciences de l’environnement,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FFC000"/>
                </a:solidFill>
                <a:cs typeface="+mn-cs"/>
              </a:rPr>
              <a:t>Ecologie</a:t>
            </a:r>
          </a:p>
          <a:p>
            <a:pPr marL="174625" indent="-174625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Calibri Light" panose="020F0302020204030204" pitchFamily="34" charset="0"/>
              <a:buAutoNum type="arabicPeriod"/>
              <a:defRPr/>
            </a:pPr>
            <a:r>
              <a:rPr lang="fr-FR" altLang="fr-FR" sz="1200" b="1" dirty="0">
                <a:solidFill>
                  <a:srgbClr val="FFC000"/>
                </a:solidFill>
                <a:cs typeface="+mn-cs"/>
              </a:rPr>
              <a:t>Zoologie, Botanique, Etc…</a:t>
            </a:r>
          </a:p>
        </p:txBody>
      </p:sp>
      <p:sp>
        <p:nvSpPr>
          <p:cNvPr id="62" name="Flèche droite 61"/>
          <p:cNvSpPr/>
          <p:nvPr/>
        </p:nvSpPr>
        <p:spPr>
          <a:xfrm>
            <a:off x="307018" y="2474605"/>
            <a:ext cx="757539" cy="4318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37" tIns="34637" rIns="34637" bIns="34637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38" b="1" dirty="0">
                <a:solidFill>
                  <a:schemeClr val="bg1"/>
                </a:solidFill>
              </a:rPr>
              <a:t>Bac </a:t>
            </a:r>
            <a:r>
              <a:rPr lang="fr-FR" sz="938" b="1" dirty="0" err="1">
                <a:solidFill>
                  <a:schemeClr val="bg1"/>
                </a:solidFill>
              </a:rPr>
              <a:t>Sc</a:t>
            </a:r>
            <a:r>
              <a:rPr lang="fr-FR" sz="938" b="1" dirty="0">
                <a:solidFill>
                  <a:schemeClr val="bg1"/>
                </a:solidFill>
              </a:rPr>
              <a:t> Ex</a:t>
            </a:r>
          </a:p>
        </p:txBody>
      </p:sp>
      <p:sp>
        <p:nvSpPr>
          <p:cNvPr id="63" name="Flèche droite 60"/>
          <p:cNvSpPr/>
          <p:nvPr/>
        </p:nvSpPr>
        <p:spPr>
          <a:xfrm>
            <a:off x="377629" y="5224329"/>
            <a:ext cx="774347" cy="4318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37" tIns="34637" rIns="34637" bIns="34637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2" b="1" dirty="0">
                <a:solidFill>
                  <a:schemeClr val="bg1"/>
                </a:solidFill>
              </a:rPr>
              <a:t>Bac Math</a:t>
            </a:r>
          </a:p>
        </p:txBody>
      </p:sp>
      <p:sp>
        <p:nvSpPr>
          <p:cNvPr id="3135" name="Espace réservé du numéro de diapositive 2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65614" y="6475413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6F16273-98F2-442A-ADBA-7E4C91F9E495}" type="slidenum">
              <a:rPr lang="fr-FR" altLang="fr-FR" sz="1100">
                <a:solidFill>
                  <a:srgbClr val="898989"/>
                </a:solidFill>
              </a:rPr>
              <a:pPr/>
              <a:t>6</a:t>
            </a:fld>
            <a:endParaRPr lang="fr-FR" altLang="fr-FR" sz="1100" dirty="0">
              <a:solidFill>
                <a:srgbClr val="898989"/>
              </a:solidFill>
            </a:endParaRPr>
          </a:p>
        </p:txBody>
      </p:sp>
      <p:sp>
        <p:nvSpPr>
          <p:cNvPr id="104" name="Forme libre 103"/>
          <p:cNvSpPr/>
          <p:nvPr/>
        </p:nvSpPr>
        <p:spPr>
          <a:xfrm>
            <a:off x="2180060" y="1789113"/>
            <a:ext cx="748165" cy="1838325"/>
          </a:xfrm>
          <a:custGeom>
            <a:avLst/>
            <a:gdLst>
              <a:gd name="connsiteX0" fmla="*/ 7471 w 2675608"/>
              <a:gd name="connsiteY0" fmla="*/ 0 h 5145206"/>
              <a:gd name="connsiteX1" fmla="*/ 2675608 w 2675608"/>
              <a:gd name="connsiteY1" fmla="*/ 2572603 h 5145206"/>
              <a:gd name="connsiteX2" fmla="*/ 7471 w 2675608"/>
              <a:gd name="connsiteY2" fmla="*/ 5145206 h 5145206"/>
              <a:gd name="connsiteX3" fmla="*/ 0 w 2675608"/>
              <a:gd name="connsiteY3" fmla="*/ 5144842 h 5145206"/>
              <a:gd name="connsiteX4" fmla="*/ 0 w 2675608"/>
              <a:gd name="connsiteY4" fmla="*/ 5041850 h 5145206"/>
              <a:gd name="connsiteX5" fmla="*/ 2522995 w 2675608"/>
              <a:gd name="connsiteY5" fmla="*/ 2572603 h 5145206"/>
              <a:gd name="connsiteX6" fmla="*/ 0 w 2675608"/>
              <a:gd name="connsiteY6" fmla="*/ 103356 h 5145206"/>
              <a:gd name="connsiteX7" fmla="*/ 0 w 2675608"/>
              <a:gd name="connsiteY7" fmla="*/ 364 h 514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5608" h="5145206">
                <a:moveTo>
                  <a:pt x="7471" y="0"/>
                </a:moveTo>
                <a:cubicBezTo>
                  <a:pt x="1481042" y="0"/>
                  <a:pt x="2675608" y="1151794"/>
                  <a:pt x="2675608" y="2572603"/>
                </a:cubicBezTo>
                <a:cubicBezTo>
                  <a:pt x="2675608" y="3993412"/>
                  <a:pt x="1481042" y="5145206"/>
                  <a:pt x="7471" y="5145206"/>
                </a:cubicBezTo>
                <a:lnTo>
                  <a:pt x="0" y="5144842"/>
                </a:lnTo>
                <a:lnTo>
                  <a:pt x="0" y="5041850"/>
                </a:lnTo>
                <a:cubicBezTo>
                  <a:pt x="1393412" y="5041850"/>
                  <a:pt x="2522995" y="3936330"/>
                  <a:pt x="2522995" y="2572603"/>
                </a:cubicBezTo>
                <a:cubicBezTo>
                  <a:pt x="2522995" y="1208876"/>
                  <a:pt x="1393412" y="103356"/>
                  <a:pt x="0" y="103356"/>
                </a:cubicBezTo>
                <a:lnTo>
                  <a:pt x="0" y="364"/>
                </a:lnTo>
                <a:close/>
              </a:path>
            </a:pathLst>
          </a:custGeom>
          <a:gradFill flip="none" rotWithShape="1">
            <a:gsLst>
              <a:gs pos="100000">
                <a:srgbClr val="009BBB"/>
              </a:gs>
              <a:gs pos="80000">
                <a:srgbClr val="5D4E9B"/>
              </a:gs>
              <a:gs pos="53000">
                <a:srgbClr val="C44A9C"/>
              </a:gs>
              <a:gs pos="27000">
                <a:srgbClr val="FF721A"/>
              </a:gs>
              <a:gs pos="3000">
                <a:srgbClr val="FFBB1F"/>
              </a:gs>
            </a:gsLst>
            <a:lin ang="5400000" scaled="1"/>
            <a:tileRect/>
          </a:gradFill>
          <a:ln w="47625">
            <a:solidFill>
              <a:schemeClr val="bg1">
                <a:alpha val="96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1058290" y="1986319"/>
            <a:ext cx="1671516" cy="1415337"/>
          </a:xfrm>
          <a:prstGeom prst="ellipse">
            <a:avLst/>
          </a:prstGeom>
          <a:gradFill>
            <a:gsLst>
              <a:gs pos="100000">
                <a:srgbClr val="FFFFFF"/>
              </a:gs>
              <a:gs pos="3000">
                <a:srgbClr val="DEE1E6"/>
              </a:gs>
            </a:gsLst>
            <a:lin ang="2700000" scaled="1"/>
          </a:gradFill>
          <a:ln>
            <a:noFill/>
          </a:ln>
          <a:effectLst>
            <a:outerShdw blurRad="5080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altLang="fr-FR" sz="1600" b="1" dirty="0">
                <a:solidFill>
                  <a:srgbClr val="FF0000"/>
                </a:solidFill>
              </a:rPr>
              <a:t>4 Parcours : Tronc commun</a:t>
            </a:r>
          </a:p>
        </p:txBody>
      </p:sp>
      <p:sp>
        <p:nvSpPr>
          <p:cNvPr id="109" name="Ellipse 108"/>
          <p:cNvSpPr/>
          <p:nvPr/>
        </p:nvSpPr>
        <p:spPr>
          <a:xfrm>
            <a:off x="2724008" y="2948305"/>
            <a:ext cx="249608" cy="247475"/>
          </a:xfrm>
          <a:prstGeom prst="ellipse">
            <a:avLst/>
          </a:prstGeom>
          <a:solidFill>
            <a:srgbClr val="F7BE00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Forme libre 132"/>
          <p:cNvSpPr/>
          <p:nvPr/>
        </p:nvSpPr>
        <p:spPr>
          <a:xfrm>
            <a:off x="2302097" y="4477512"/>
            <a:ext cx="748165" cy="1838325"/>
          </a:xfrm>
          <a:custGeom>
            <a:avLst/>
            <a:gdLst>
              <a:gd name="connsiteX0" fmla="*/ 7471 w 2675608"/>
              <a:gd name="connsiteY0" fmla="*/ 0 h 5145206"/>
              <a:gd name="connsiteX1" fmla="*/ 2675608 w 2675608"/>
              <a:gd name="connsiteY1" fmla="*/ 2572603 h 5145206"/>
              <a:gd name="connsiteX2" fmla="*/ 7471 w 2675608"/>
              <a:gd name="connsiteY2" fmla="*/ 5145206 h 5145206"/>
              <a:gd name="connsiteX3" fmla="*/ 0 w 2675608"/>
              <a:gd name="connsiteY3" fmla="*/ 5144842 h 5145206"/>
              <a:gd name="connsiteX4" fmla="*/ 0 w 2675608"/>
              <a:gd name="connsiteY4" fmla="*/ 5041850 h 5145206"/>
              <a:gd name="connsiteX5" fmla="*/ 2522995 w 2675608"/>
              <a:gd name="connsiteY5" fmla="*/ 2572603 h 5145206"/>
              <a:gd name="connsiteX6" fmla="*/ 0 w 2675608"/>
              <a:gd name="connsiteY6" fmla="*/ 103356 h 5145206"/>
              <a:gd name="connsiteX7" fmla="*/ 0 w 2675608"/>
              <a:gd name="connsiteY7" fmla="*/ 364 h 514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5608" h="5145206">
                <a:moveTo>
                  <a:pt x="7471" y="0"/>
                </a:moveTo>
                <a:cubicBezTo>
                  <a:pt x="1481042" y="0"/>
                  <a:pt x="2675608" y="1151794"/>
                  <a:pt x="2675608" y="2572603"/>
                </a:cubicBezTo>
                <a:cubicBezTo>
                  <a:pt x="2675608" y="3993412"/>
                  <a:pt x="1481042" y="5145206"/>
                  <a:pt x="7471" y="5145206"/>
                </a:cubicBezTo>
                <a:lnTo>
                  <a:pt x="0" y="5144842"/>
                </a:lnTo>
                <a:lnTo>
                  <a:pt x="0" y="5041850"/>
                </a:lnTo>
                <a:cubicBezTo>
                  <a:pt x="1393412" y="5041850"/>
                  <a:pt x="2522995" y="3936330"/>
                  <a:pt x="2522995" y="2572603"/>
                </a:cubicBezTo>
                <a:cubicBezTo>
                  <a:pt x="2522995" y="1208876"/>
                  <a:pt x="1393412" y="103356"/>
                  <a:pt x="0" y="103356"/>
                </a:cubicBezTo>
                <a:lnTo>
                  <a:pt x="0" y="364"/>
                </a:lnTo>
                <a:close/>
              </a:path>
            </a:pathLst>
          </a:custGeom>
          <a:gradFill flip="none" rotWithShape="1">
            <a:gsLst>
              <a:gs pos="100000">
                <a:srgbClr val="009BBB"/>
              </a:gs>
              <a:gs pos="80000">
                <a:srgbClr val="5D4E9B"/>
              </a:gs>
              <a:gs pos="53000">
                <a:srgbClr val="C44A9C"/>
              </a:gs>
              <a:gs pos="27000">
                <a:srgbClr val="FF721A"/>
              </a:gs>
              <a:gs pos="3000">
                <a:srgbClr val="FFBB1F"/>
              </a:gs>
            </a:gsLst>
            <a:lin ang="5400000" scaled="1"/>
            <a:tileRect/>
          </a:gradFill>
          <a:ln w="47625">
            <a:solidFill>
              <a:schemeClr val="bg1">
                <a:alpha val="96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1180327" y="4674718"/>
            <a:ext cx="1671516" cy="1415337"/>
          </a:xfrm>
          <a:prstGeom prst="ellipse">
            <a:avLst/>
          </a:prstGeom>
          <a:gradFill>
            <a:gsLst>
              <a:gs pos="100000">
                <a:srgbClr val="FFFFFF"/>
              </a:gs>
              <a:gs pos="3000">
                <a:srgbClr val="DEE1E6"/>
              </a:gs>
            </a:gsLst>
            <a:lin ang="2700000" scaled="1"/>
          </a:gradFill>
          <a:ln>
            <a:noFill/>
          </a:ln>
          <a:effectLst>
            <a:outerShdw blurRad="5080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fr-FR" sz="1600" b="1" dirty="0">
                <a:solidFill>
                  <a:srgbClr val="FF0000"/>
                </a:solidFill>
              </a:rPr>
              <a:t>Parcours de Maths/</a:t>
            </a:r>
            <a:r>
              <a:rPr lang="fr-FR" sz="1600" b="1" dirty="0">
                <a:solidFill>
                  <a:srgbClr val="FF0000"/>
                </a:solidFill>
              </a:rPr>
              <a:t> Concours</a:t>
            </a:r>
            <a:endParaRPr lang="fr-FR" altLang="fr-FR" sz="1600" b="1" dirty="0">
              <a:solidFill>
                <a:srgbClr val="FF0000"/>
              </a:solidFill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2716879" y="5843338"/>
            <a:ext cx="249608" cy="247475"/>
          </a:xfrm>
          <a:prstGeom prst="ellipse">
            <a:avLst/>
          </a:prstGeom>
          <a:solidFill>
            <a:srgbClr val="8597B0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4" name="Picture 6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73491">
            <a:off x="3147159" y="2416809"/>
            <a:ext cx="699488" cy="546537"/>
          </a:xfrm>
          <a:prstGeom prst="rect">
            <a:avLst/>
          </a:prstGeom>
        </p:spPr>
      </p:pic>
      <p:pic>
        <p:nvPicPr>
          <p:cNvPr id="76" name="Picture 6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73491">
            <a:off x="3245368" y="5068528"/>
            <a:ext cx="767011" cy="599295"/>
          </a:xfrm>
          <a:prstGeom prst="rect">
            <a:avLst/>
          </a:prstGeom>
        </p:spPr>
      </p:pic>
      <p:sp>
        <p:nvSpPr>
          <p:cNvPr id="86" name="Accolade ouvrante 85"/>
          <p:cNvSpPr/>
          <p:nvPr/>
        </p:nvSpPr>
        <p:spPr>
          <a:xfrm>
            <a:off x="4534894" y="3762375"/>
            <a:ext cx="165100" cy="804863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6B30A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8" name="Accolade ouvrante 87"/>
          <p:cNvSpPr/>
          <p:nvPr/>
        </p:nvSpPr>
        <p:spPr>
          <a:xfrm>
            <a:off x="4558706" y="3033713"/>
            <a:ext cx="157163" cy="584200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0" name="Accolade ouvrante 89"/>
          <p:cNvSpPr/>
          <p:nvPr/>
        </p:nvSpPr>
        <p:spPr>
          <a:xfrm>
            <a:off x="4546006" y="1890713"/>
            <a:ext cx="157163" cy="922337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2" name="Accolade ouvrante 91"/>
          <p:cNvSpPr/>
          <p:nvPr/>
        </p:nvSpPr>
        <p:spPr>
          <a:xfrm>
            <a:off x="4558706" y="825500"/>
            <a:ext cx="157163" cy="922338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8597B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3" name="Connecteur droit avec flèche 92"/>
          <p:cNvCxnSpPr>
            <a:cxnSpLocks/>
            <a:endCxn id="90" idx="1"/>
          </p:cNvCxnSpPr>
          <p:nvPr/>
        </p:nvCxnSpPr>
        <p:spPr>
          <a:xfrm>
            <a:off x="3853856" y="2374900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>
            <a:cxnSpLocks/>
            <a:endCxn id="88" idx="1"/>
          </p:cNvCxnSpPr>
          <p:nvPr/>
        </p:nvCxnSpPr>
        <p:spPr>
          <a:xfrm>
            <a:off x="3845919" y="3341688"/>
            <a:ext cx="71278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/>
          <p:cNvCxnSpPr>
            <a:cxnSpLocks/>
          </p:cNvCxnSpPr>
          <p:nvPr/>
        </p:nvCxnSpPr>
        <p:spPr>
          <a:xfrm flipH="1">
            <a:off x="3830044" y="1298575"/>
            <a:ext cx="49212" cy="28829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Rectangle 16"/>
          <p:cNvSpPr>
            <a:spLocks noChangeArrowheads="1"/>
          </p:cNvSpPr>
          <p:nvPr/>
        </p:nvSpPr>
        <p:spPr bwMode="auto">
          <a:xfrm>
            <a:off x="3831631" y="1023938"/>
            <a:ext cx="647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 dirty="0"/>
              <a:t>P. Bio</a:t>
            </a:r>
            <a:endParaRPr lang="fr-FR" altLang="fr-FR" sz="1600" dirty="0"/>
          </a:p>
        </p:txBody>
      </p:sp>
      <p:sp>
        <p:nvSpPr>
          <p:cNvPr id="97" name="Rectangle 103"/>
          <p:cNvSpPr>
            <a:spLocks noChangeArrowheads="1"/>
          </p:cNvSpPr>
          <p:nvPr/>
        </p:nvSpPr>
        <p:spPr bwMode="auto">
          <a:xfrm>
            <a:off x="3826869" y="2052638"/>
            <a:ext cx="717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Géo</a:t>
            </a:r>
            <a:endParaRPr lang="fr-FR" altLang="fr-FR" sz="1600"/>
          </a:p>
        </p:txBody>
      </p:sp>
      <p:sp>
        <p:nvSpPr>
          <p:cNvPr id="98" name="Rectangle 104"/>
          <p:cNvSpPr>
            <a:spLocks noChangeArrowheads="1"/>
          </p:cNvSpPr>
          <p:nvPr/>
        </p:nvSpPr>
        <p:spPr bwMode="auto">
          <a:xfrm>
            <a:off x="3795119" y="3843338"/>
            <a:ext cx="590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PC</a:t>
            </a:r>
            <a:endParaRPr lang="fr-FR" altLang="fr-FR" sz="1600"/>
          </a:p>
        </p:txBody>
      </p:sp>
      <p:sp>
        <p:nvSpPr>
          <p:cNvPr id="99" name="Rectangle 109"/>
          <p:cNvSpPr>
            <a:spLocks noChangeArrowheads="1"/>
          </p:cNvSpPr>
          <p:nvPr/>
        </p:nvSpPr>
        <p:spPr bwMode="auto">
          <a:xfrm>
            <a:off x="3836394" y="3035300"/>
            <a:ext cx="5699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SE</a:t>
            </a:r>
            <a:endParaRPr lang="fr-FR" altLang="fr-FR" sz="1600"/>
          </a:p>
        </p:txBody>
      </p:sp>
      <p:cxnSp>
        <p:nvCxnSpPr>
          <p:cNvPr id="100" name="Connecteur droit avec flèche 99"/>
          <p:cNvCxnSpPr>
            <a:cxnSpLocks/>
          </p:cNvCxnSpPr>
          <p:nvPr/>
        </p:nvCxnSpPr>
        <p:spPr>
          <a:xfrm>
            <a:off x="3817344" y="4183063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>
            <a:cxnSpLocks/>
          </p:cNvCxnSpPr>
          <p:nvPr/>
        </p:nvCxnSpPr>
        <p:spPr>
          <a:xfrm>
            <a:off x="3866556" y="1303338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Accolade ouvrante 101"/>
          <p:cNvSpPr/>
          <p:nvPr/>
        </p:nvSpPr>
        <p:spPr>
          <a:xfrm>
            <a:off x="4537274" y="4697412"/>
            <a:ext cx="174625" cy="1544638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0EB04E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2479323" y="1804469"/>
            <a:ext cx="249608" cy="247475"/>
          </a:xfrm>
          <a:prstGeom prst="ellipse">
            <a:avLst/>
          </a:prstGeom>
          <a:solidFill>
            <a:srgbClr val="8597B0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2718620" y="2275793"/>
            <a:ext cx="249608" cy="247475"/>
          </a:xfrm>
          <a:prstGeom prst="ellipse">
            <a:avLst/>
          </a:prstGeom>
          <a:solidFill>
            <a:srgbClr val="ABD08C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2429338" y="3351387"/>
            <a:ext cx="249608" cy="247475"/>
          </a:xfrm>
          <a:prstGeom prst="ellipse">
            <a:avLst/>
          </a:prstGeom>
          <a:solidFill>
            <a:srgbClr val="6B30A2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2444154" y="4435913"/>
            <a:ext cx="249608" cy="247475"/>
          </a:xfrm>
          <a:prstGeom prst="ellipse">
            <a:avLst/>
          </a:prstGeom>
          <a:solidFill>
            <a:srgbClr val="6B30A2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2894705" y="5398657"/>
            <a:ext cx="249608" cy="247475"/>
          </a:xfrm>
          <a:prstGeom prst="ellipse">
            <a:avLst/>
          </a:prstGeom>
          <a:solidFill>
            <a:srgbClr val="0EB04E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2791563" y="4751860"/>
            <a:ext cx="249608" cy="247475"/>
          </a:xfrm>
          <a:prstGeom prst="ellipse">
            <a:avLst/>
          </a:prstGeom>
          <a:solidFill>
            <a:srgbClr val="ABD08C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2340505" y="6119573"/>
            <a:ext cx="249608" cy="247475"/>
          </a:xfrm>
          <a:prstGeom prst="ellipse">
            <a:avLst/>
          </a:prstGeom>
          <a:solidFill>
            <a:srgbClr val="F7BE00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 rot="16200000">
            <a:off x="4735305" y="3562193"/>
            <a:ext cx="5579475" cy="3291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539" b="1" dirty="0">
                <a:solidFill>
                  <a:schemeClr val="bg2">
                    <a:lumMod val="10000"/>
                  </a:schemeClr>
                </a:solidFill>
                <a:cs typeface="Sultan bold" pitchFamily="2" charset="-78"/>
              </a:rPr>
              <a:t>Exemples de filières de  Spécialisation  </a:t>
            </a:r>
            <a:endParaRPr lang="fr-FR" sz="1539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8" name="Picture 6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73491">
            <a:off x="6540217" y="3128308"/>
            <a:ext cx="887746" cy="69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lèche droite 60"/>
          <p:cNvSpPr/>
          <p:nvPr/>
        </p:nvSpPr>
        <p:spPr>
          <a:xfrm>
            <a:off x="49213" y="5338763"/>
            <a:ext cx="688975" cy="4318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37" tIns="34637" rIns="34637" bIns="34637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Bac Math</a:t>
            </a:r>
          </a:p>
        </p:txBody>
      </p:sp>
      <p:sp>
        <p:nvSpPr>
          <p:cNvPr id="62" name="Flèche droite 61"/>
          <p:cNvSpPr/>
          <p:nvPr/>
        </p:nvSpPr>
        <p:spPr>
          <a:xfrm>
            <a:off x="34925" y="2492375"/>
            <a:ext cx="723900" cy="4318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637" tIns="34637" rIns="34637" bIns="34637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Bac </a:t>
            </a:r>
            <a:r>
              <a:rPr lang="fr-FR" sz="1000" b="1" dirty="0" err="1">
                <a:solidFill>
                  <a:schemeClr val="tx1"/>
                </a:solidFill>
              </a:rPr>
              <a:t>Sc</a:t>
            </a:r>
            <a:r>
              <a:rPr lang="fr-FR" sz="1000" b="1" dirty="0">
                <a:solidFill>
                  <a:schemeClr val="tx1"/>
                </a:solidFill>
              </a:rPr>
              <a:t> Ex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978525" y="979488"/>
            <a:ext cx="1309688" cy="239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latin typeface="+mn-lt"/>
                <a:cs typeface="+mn-cs"/>
              </a:rPr>
              <a:t>Biologie </a:t>
            </a:r>
            <a:r>
              <a:rPr lang="fr-FR" sz="1100" b="1" dirty="0" err="1" smtClean="0">
                <a:latin typeface="+mn-lt"/>
                <a:cs typeface="+mn-cs"/>
              </a:rPr>
              <a:t>informatiqu</a:t>
            </a:r>
            <a:endParaRPr lang="fr-FR" sz="1100" b="1" dirty="0">
              <a:latin typeface="+mn-lt"/>
              <a:cs typeface="+mn-cs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73763" y="1519238"/>
            <a:ext cx="1314450" cy="239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latin typeface="+mn-lt"/>
                <a:cs typeface="+mn-cs"/>
              </a:rPr>
              <a:t>Biologie Chimie </a:t>
            </a:r>
            <a:r>
              <a:rPr lang="fr-FR" sz="1100" b="1" dirty="0" err="1">
                <a:latin typeface="+mn-lt"/>
                <a:cs typeface="+mn-cs"/>
              </a:rPr>
              <a:t>Phys</a:t>
            </a:r>
            <a:endParaRPr lang="fr-FR" sz="1100" b="1" dirty="0">
              <a:latin typeface="+mn-lt"/>
              <a:cs typeface="+mn-cs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80113" y="2049463"/>
            <a:ext cx="1309687" cy="2397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latin typeface="+mn-lt"/>
                <a:cs typeface="+mn-cs"/>
              </a:rPr>
              <a:t>Géologie </a:t>
            </a:r>
            <a:r>
              <a:rPr lang="fr-FR" sz="1100" b="1" dirty="0" err="1">
                <a:latin typeface="+mn-lt"/>
                <a:cs typeface="+mn-cs"/>
              </a:rPr>
              <a:t>informatiq</a:t>
            </a:r>
            <a:endParaRPr lang="fr-FR" sz="1100" b="1" dirty="0">
              <a:latin typeface="+mn-lt"/>
              <a:cs typeface="+mn-cs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970588" y="2574925"/>
            <a:ext cx="1336675" cy="238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latin typeface="+mn-lt"/>
                <a:cs typeface="+mn-cs"/>
              </a:rPr>
              <a:t>Géologie Chimie </a:t>
            </a:r>
            <a:r>
              <a:rPr lang="fr-FR" sz="1100" b="1" dirty="0" err="1">
                <a:latin typeface="+mn-lt"/>
                <a:cs typeface="+mn-cs"/>
              </a:rPr>
              <a:t>Phy</a:t>
            </a:r>
            <a:endParaRPr lang="fr-FR" sz="1100" b="1" dirty="0">
              <a:latin typeface="+mn-lt"/>
              <a:cs typeface="+mn-cs"/>
            </a:endParaRPr>
          </a:p>
        </p:txBody>
      </p:sp>
      <p:sp>
        <p:nvSpPr>
          <p:cNvPr id="9224" name="ZoneTexte 79"/>
          <p:cNvSpPr txBox="1">
            <a:spLocks noChangeArrowheads="1"/>
          </p:cNvSpPr>
          <p:nvPr/>
        </p:nvSpPr>
        <p:spPr bwMode="auto">
          <a:xfrm>
            <a:off x="5980113" y="3832225"/>
            <a:ext cx="1308100" cy="238125"/>
          </a:xfrm>
          <a:prstGeom prst="rect">
            <a:avLst/>
          </a:prstGeom>
          <a:solidFill>
            <a:srgbClr val="91077F"/>
          </a:solidFill>
          <a:ln>
            <a:noFill/>
          </a:ln>
        </p:spPr>
        <p:txBody>
          <a:bodyPr lIns="34637" tIns="34637" rIns="34637" bIns="34637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1100" b="1" dirty="0">
                <a:solidFill>
                  <a:schemeClr val="bg1"/>
                </a:solidFill>
                <a:cs typeface="Arial" charset="0"/>
              </a:rPr>
              <a:t>Phys </a:t>
            </a:r>
            <a:r>
              <a:rPr lang="fr-FR" altLang="fr-FR" sz="1100" b="1" dirty="0" err="1">
                <a:solidFill>
                  <a:schemeClr val="bg1"/>
                </a:solidFill>
                <a:cs typeface="Arial" charset="0"/>
              </a:rPr>
              <a:t>Chim</a:t>
            </a:r>
            <a:r>
              <a:rPr lang="fr-FR" altLang="fr-FR" sz="11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fr-FR" altLang="fr-FR" sz="1100" b="1" dirty="0" err="1">
                <a:solidFill>
                  <a:schemeClr val="bg1"/>
                </a:solidFill>
                <a:cs typeface="Arial" charset="0"/>
              </a:rPr>
              <a:t>informati</a:t>
            </a:r>
            <a:endParaRPr lang="fr-FR" altLang="fr-FR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225" name="ZoneTexte 80"/>
          <p:cNvSpPr txBox="1">
            <a:spLocks noChangeArrowheads="1"/>
          </p:cNvSpPr>
          <p:nvPr/>
        </p:nvSpPr>
        <p:spPr bwMode="auto">
          <a:xfrm>
            <a:off x="6007100" y="4398963"/>
            <a:ext cx="1281113" cy="238125"/>
          </a:xfrm>
          <a:prstGeom prst="rect">
            <a:avLst/>
          </a:prstGeom>
          <a:solidFill>
            <a:srgbClr val="91077F"/>
          </a:solidFill>
          <a:ln>
            <a:noFill/>
          </a:ln>
        </p:spPr>
        <p:txBody>
          <a:bodyPr lIns="34637" tIns="34637" rIns="34637" bIns="34637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1100" b="1" dirty="0">
                <a:solidFill>
                  <a:schemeClr val="bg1"/>
                </a:solidFill>
                <a:cs typeface="Arial" charset="0"/>
              </a:rPr>
              <a:t>Chimie Physique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1841500" y="482600"/>
            <a:ext cx="2033588" cy="231775"/>
          </a:xfrm>
          <a:prstGeom prst="rect">
            <a:avLst/>
          </a:prstGeom>
          <a:noFill/>
        </p:spPr>
        <p:txBody>
          <a:bodyPr lIns="34637" tIns="34637" rIns="34637" bIns="34637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Année fondatrice</a:t>
            </a:r>
          </a:p>
        </p:txBody>
      </p:sp>
      <p:sp>
        <p:nvSpPr>
          <p:cNvPr id="6159" name="ZoneTexte 93"/>
          <p:cNvSpPr txBox="1">
            <a:spLocks noChangeArrowheads="1"/>
          </p:cNvSpPr>
          <p:nvPr/>
        </p:nvSpPr>
        <p:spPr bwMode="auto">
          <a:xfrm>
            <a:off x="7616825" y="531813"/>
            <a:ext cx="2033588" cy="231775"/>
          </a:xfrm>
          <a:prstGeom prst="rect">
            <a:avLst/>
          </a:prstGeom>
          <a:noFill/>
          <a:ln>
            <a:noFill/>
          </a:ln>
        </p:spPr>
        <p:txBody>
          <a:bodyPr lIns="34637" tIns="34637" rIns="34637" bIns="346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05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fr-FR" altLang="fr-FR" sz="1050" b="1" baseline="30000" dirty="0">
                <a:solidFill>
                  <a:srgbClr val="FF0000"/>
                </a:solidFill>
                <a:cs typeface="+mn-cs"/>
              </a:rPr>
              <a:t>ème</a:t>
            </a:r>
            <a:r>
              <a:rPr lang="fr-FR" altLang="fr-FR" sz="1050" b="1" dirty="0">
                <a:solidFill>
                  <a:srgbClr val="FF0000"/>
                </a:solidFill>
                <a:cs typeface="+mn-cs"/>
              </a:rPr>
              <a:t> année</a:t>
            </a:r>
          </a:p>
        </p:txBody>
      </p:sp>
      <p:cxnSp>
        <p:nvCxnSpPr>
          <p:cNvPr id="16" name="Connecteur droit avec flèche 15"/>
          <p:cNvCxnSpPr>
            <a:cxnSpLocks/>
          </p:cNvCxnSpPr>
          <p:nvPr/>
        </p:nvCxnSpPr>
        <p:spPr>
          <a:xfrm>
            <a:off x="776288" y="701675"/>
            <a:ext cx="4592637" cy="1905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ccolade ouvrante 4"/>
          <p:cNvSpPr/>
          <p:nvPr/>
        </p:nvSpPr>
        <p:spPr>
          <a:xfrm>
            <a:off x="814388" y="2238375"/>
            <a:ext cx="284162" cy="942975"/>
          </a:xfrm>
          <a:prstGeom prst="leftBrac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7747000" y="1371600"/>
          <a:ext cx="3856038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6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5" marR="68585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  <a:endParaRPr lang="fr-FR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5" marR="68585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5" marR="68585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5" marR="68585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5" marR="68585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5" marR="68585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5" marR="68585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33" name="ZoneTexte 24"/>
          <p:cNvSpPr txBox="1">
            <a:spLocks noChangeArrowheads="1"/>
          </p:cNvSpPr>
          <p:nvPr/>
        </p:nvSpPr>
        <p:spPr bwMode="auto">
          <a:xfrm>
            <a:off x="7442200" y="1598613"/>
            <a:ext cx="3429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134" name="ZoneTexte 25"/>
          <p:cNvSpPr txBox="1">
            <a:spLocks noChangeArrowheads="1"/>
          </p:cNvSpPr>
          <p:nvPr/>
        </p:nvSpPr>
        <p:spPr bwMode="auto">
          <a:xfrm>
            <a:off x="7443788" y="1374775"/>
            <a:ext cx="3476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7743825" y="819150"/>
          <a:ext cx="3859212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642" marR="68642" marT="34331" marB="34331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</a:p>
                  </a:txBody>
                  <a:tcPr marL="68642" marR="68642" marT="34331" marB="3433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642" marR="68642" marT="34331" marB="3433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642" marR="68642" marT="34331" marB="34331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642" marR="68642" marT="34331" marB="3433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642" marR="68642" marT="34331" marB="3433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642" marR="68642" marT="34331" marB="34331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58" name="ZoneTexte 27"/>
          <p:cNvSpPr txBox="1">
            <a:spLocks noChangeArrowheads="1"/>
          </p:cNvSpPr>
          <p:nvPr/>
        </p:nvSpPr>
        <p:spPr bwMode="auto">
          <a:xfrm>
            <a:off x="7432675" y="1028700"/>
            <a:ext cx="4302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159" name="ZoneTexte 28"/>
          <p:cNvSpPr txBox="1">
            <a:spLocks noChangeArrowheads="1"/>
          </p:cNvSpPr>
          <p:nvPr/>
        </p:nvSpPr>
        <p:spPr bwMode="auto">
          <a:xfrm>
            <a:off x="7435850" y="819150"/>
            <a:ext cx="354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7745413" y="1965325"/>
          <a:ext cx="3849689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335" marB="3433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</a:p>
                  </a:txBody>
                  <a:tcPr marL="68582" marR="68582" marT="34335" marB="3433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335" marB="3433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2" marR="68582" marT="34335" marB="3433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2" marR="68582" marT="34335" marB="3433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335" marB="3433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335" marB="3433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83" name="ZoneTexte 42"/>
          <p:cNvSpPr txBox="1">
            <a:spLocks noChangeArrowheads="1"/>
          </p:cNvSpPr>
          <p:nvPr/>
        </p:nvSpPr>
        <p:spPr bwMode="auto">
          <a:xfrm>
            <a:off x="7431088" y="2171700"/>
            <a:ext cx="363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184" name="ZoneTexte 43"/>
          <p:cNvSpPr txBox="1">
            <a:spLocks noChangeArrowheads="1"/>
          </p:cNvSpPr>
          <p:nvPr/>
        </p:nvSpPr>
        <p:spPr bwMode="auto">
          <a:xfrm>
            <a:off x="7442200" y="1928813"/>
            <a:ext cx="4143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/>
        </p:nvGraphicFramePr>
        <p:xfrm>
          <a:off x="7727950" y="2501900"/>
          <a:ext cx="3860802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6" marR="68586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</a:p>
                  </a:txBody>
                  <a:tcPr marL="68586" marR="68586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6" marR="68586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6" marR="68586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6" marR="68586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6" marR="68586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6" marR="68586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08" name="ZoneTexte 45"/>
          <p:cNvSpPr txBox="1">
            <a:spLocks noChangeArrowheads="1"/>
          </p:cNvSpPr>
          <p:nvPr/>
        </p:nvSpPr>
        <p:spPr bwMode="auto">
          <a:xfrm>
            <a:off x="7435850" y="2668588"/>
            <a:ext cx="409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209" name="ZoneTexte 46"/>
          <p:cNvSpPr txBox="1">
            <a:spLocks noChangeArrowheads="1"/>
          </p:cNvSpPr>
          <p:nvPr/>
        </p:nvSpPr>
        <p:spPr bwMode="auto">
          <a:xfrm>
            <a:off x="7434263" y="2465388"/>
            <a:ext cx="376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/>
        </p:nvGraphicFramePr>
        <p:xfrm>
          <a:off x="7740650" y="3690938"/>
          <a:ext cx="3848100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72" marR="68572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72" marR="68572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72" marR="68572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72" marR="68572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72" marR="68572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72" marR="6857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33" name="ZoneTexte 48"/>
          <p:cNvSpPr txBox="1">
            <a:spLocks noChangeArrowheads="1"/>
          </p:cNvSpPr>
          <p:nvPr/>
        </p:nvSpPr>
        <p:spPr bwMode="auto">
          <a:xfrm>
            <a:off x="7405688" y="3927475"/>
            <a:ext cx="361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234" name="ZoneTexte 49"/>
          <p:cNvSpPr txBox="1">
            <a:spLocks noChangeArrowheads="1"/>
          </p:cNvSpPr>
          <p:nvPr/>
        </p:nvSpPr>
        <p:spPr bwMode="auto">
          <a:xfrm>
            <a:off x="7405688" y="3662363"/>
            <a:ext cx="352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51" name="Tableau 50"/>
          <p:cNvGraphicFramePr>
            <a:graphicFrameLocks noGrp="1"/>
          </p:cNvGraphicFramePr>
          <p:nvPr/>
        </p:nvGraphicFramePr>
        <p:xfrm>
          <a:off x="7727950" y="4251325"/>
          <a:ext cx="3860802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9" marR="68589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9" marR="68589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9" marR="68589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9" marR="68589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9" marR="68589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9" marR="68589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</a:p>
                  </a:txBody>
                  <a:tcPr marL="68589" marR="68589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58" name="ZoneTexte 51"/>
          <p:cNvSpPr txBox="1">
            <a:spLocks noChangeArrowheads="1"/>
          </p:cNvSpPr>
          <p:nvPr/>
        </p:nvSpPr>
        <p:spPr bwMode="auto">
          <a:xfrm>
            <a:off x="7404100" y="4468813"/>
            <a:ext cx="3968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84225" y="771525"/>
            <a:ext cx="4627563" cy="5962650"/>
          </a:xfrm>
          <a:prstGeom prst="rect">
            <a:avLst/>
          </a:prstGeom>
          <a:noFill/>
          <a:ln w="25400">
            <a:solidFill>
              <a:srgbClr val="0072C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5613400" y="776288"/>
            <a:ext cx="6424613" cy="6032500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4" name="Connecteur droit avec flèche 63"/>
          <p:cNvCxnSpPr/>
          <p:nvPr/>
        </p:nvCxnSpPr>
        <p:spPr>
          <a:xfrm>
            <a:off x="5949950" y="738188"/>
            <a:ext cx="5835650" cy="23812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748547"/>
              </p:ext>
            </p:extLst>
          </p:nvPr>
        </p:nvGraphicFramePr>
        <p:xfrm>
          <a:off x="49213" y="12700"/>
          <a:ext cx="12142787" cy="517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fr-FR" sz="28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Architecture modulaire ( 1</a:t>
                      </a:r>
                      <a:r>
                        <a:rPr lang="fr-FR" sz="2800" b="1" baseline="3000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ère</a:t>
                      </a:r>
                      <a:r>
                        <a:rPr lang="fr-FR" sz="28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et 2</a:t>
                      </a:r>
                      <a:r>
                        <a:rPr lang="fr-FR" sz="2800" b="1" baseline="3000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ème</a:t>
                      </a:r>
                      <a:r>
                        <a:rPr lang="fr-FR" sz="28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année) Nationale</a:t>
                      </a:r>
                    </a:p>
                  </a:txBody>
                  <a:tcPr marL="91435" marR="91435" marT="45423" marB="45423" anchor="ctr">
                    <a:solidFill>
                      <a:srgbClr val="9E0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68" name="ZoneTexte 49"/>
          <p:cNvSpPr txBox="1">
            <a:spLocks noChangeArrowheads="1"/>
          </p:cNvSpPr>
          <p:nvPr/>
        </p:nvSpPr>
        <p:spPr bwMode="auto">
          <a:xfrm>
            <a:off x="7400925" y="4217988"/>
            <a:ext cx="352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9490"/>
              </p:ext>
            </p:extLst>
          </p:nvPr>
        </p:nvGraphicFramePr>
        <p:xfrm>
          <a:off x="1046163" y="2589213"/>
          <a:ext cx="4024313" cy="595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4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4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4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2425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S2</a:t>
                      </a:r>
                    </a:p>
                  </a:txBody>
                  <a:tcPr marL="34656" marR="34656" marT="34592" marB="3459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Sk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Og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Géo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8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S1</a:t>
                      </a:r>
                    </a:p>
                  </a:txBody>
                  <a:tcPr marL="34656" marR="34656" marT="34592" marB="3459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Sk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Phys</a:t>
                      </a:r>
                    </a:p>
                  </a:txBody>
                  <a:tcPr marL="34656" marR="34656" marT="34592" marB="34592" anchor="ctr">
                    <a:solidFill>
                      <a:srgbClr val="BF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98" name="ZoneTexte 66"/>
          <p:cNvSpPr txBox="1">
            <a:spLocks noChangeArrowheads="1"/>
          </p:cNvSpPr>
          <p:nvPr/>
        </p:nvSpPr>
        <p:spPr bwMode="auto">
          <a:xfrm>
            <a:off x="1281113" y="2274888"/>
            <a:ext cx="2212975" cy="285750"/>
          </a:xfrm>
          <a:prstGeom prst="rect">
            <a:avLst/>
          </a:prstGeom>
          <a:solidFill>
            <a:srgbClr val="BFD6EE"/>
          </a:solidFill>
          <a:ln>
            <a:noFill/>
          </a:ln>
          <a:extLst/>
        </p:spPr>
        <p:txBody>
          <a:bodyPr lIns="34637" tIns="34637" rIns="34637" bIns="34637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400" b="1" dirty="0"/>
              <a:t>4 Parcours : Tronc commun</a:t>
            </a:r>
          </a:p>
        </p:txBody>
      </p:sp>
      <p:sp>
        <p:nvSpPr>
          <p:cNvPr id="4299" name="ZoneTexte 67"/>
          <p:cNvSpPr txBox="1">
            <a:spLocks noChangeArrowheads="1"/>
          </p:cNvSpPr>
          <p:nvPr/>
        </p:nvSpPr>
        <p:spPr bwMode="auto">
          <a:xfrm>
            <a:off x="5988050" y="3282950"/>
            <a:ext cx="1336675" cy="2381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637" tIns="34637" rIns="34637" bIns="34637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100" b="1"/>
              <a:t>Sci  Environnement</a:t>
            </a:r>
          </a:p>
        </p:txBody>
      </p:sp>
      <p:graphicFrame>
        <p:nvGraphicFramePr>
          <p:cNvPr id="69" name="Tableau 68"/>
          <p:cNvGraphicFramePr>
            <a:graphicFrameLocks noGrp="1"/>
          </p:cNvGraphicFramePr>
          <p:nvPr/>
        </p:nvGraphicFramePr>
        <p:xfrm>
          <a:off x="7739063" y="3087688"/>
          <a:ext cx="3849690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Stat</a:t>
                      </a:r>
                    </a:p>
                  </a:txBody>
                  <a:tcPr marL="68582" marR="68582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Chim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2" marR="68582" marT="34285" marB="342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2" marR="68582" marT="34285" marB="3428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285" marB="3428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fr-F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</a:t>
                      </a:r>
                      <a:endParaRPr lang="fr-FR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Chim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85" marB="3428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23" name="ZoneTexte 45"/>
          <p:cNvSpPr txBox="1">
            <a:spLocks noChangeArrowheads="1"/>
          </p:cNvSpPr>
          <p:nvPr/>
        </p:nvSpPr>
        <p:spPr bwMode="auto">
          <a:xfrm>
            <a:off x="7427913" y="3351213"/>
            <a:ext cx="409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324" name="ZoneTexte 46"/>
          <p:cNvSpPr txBox="1">
            <a:spLocks noChangeArrowheads="1"/>
          </p:cNvSpPr>
          <p:nvPr/>
        </p:nvSpPr>
        <p:spPr bwMode="auto">
          <a:xfrm>
            <a:off x="7427913" y="3087688"/>
            <a:ext cx="376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cxnSp>
        <p:nvCxnSpPr>
          <p:cNvPr id="6" name="Connecteur en angle 5"/>
          <p:cNvCxnSpPr>
            <a:cxnSpLocks/>
          </p:cNvCxnSpPr>
          <p:nvPr/>
        </p:nvCxnSpPr>
        <p:spPr>
          <a:xfrm rot="5400000" flipH="1" flipV="1">
            <a:off x="-1037432" y="4056857"/>
            <a:ext cx="2646363" cy="158750"/>
          </a:xfrm>
          <a:prstGeom prst="bentConnector3">
            <a:avLst>
              <a:gd name="adj1" fmla="val 49999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043613" y="5078413"/>
            <a:ext cx="1385887" cy="407987"/>
          </a:xfrm>
          <a:prstGeom prst="rect">
            <a:avLst/>
          </a:prstGeom>
          <a:solidFill>
            <a:srgbClr val="0EB04E"/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  <a:latin typeface="+mn-lt"/>
              </a:rPr>
              <a:t>Math Physique / </a:t>
            </a:r>
            <a:r>
              <a:rPr lang="fr-FR" sz="1100" b="1" dirty="0">
                <a:solidFill>
                  <a:srgbClr val="FF0000"/>
                </a:solidFill>
                <a:latin typeface="+mn-lt"/>
              </a:rPr>
              <a:t>Concours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6078538" y="5745163"/>
            <a:ext cx="1349375" cy="239712"/>
          </a:xfrm>
          <a:prstGeom prst="rect">
            <a:avLst/>
          </a:prstGeom>
          <a:solidFill>
            <a:srgbClr val="0EB04E"/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  <a:latin typeface="+mn-lt"/>
              </a:rPr>
              <a:t>Math informatique</a:t>
            </a: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/>
        </p:nvGraphicFramePr>
        <p:xfrm>
          <a:off x="912813" y="5459413"/>
          <a:ext cx="4130675" cy="584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61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1753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S2</a:t>
                      </a:r>
                    </a:p>
                  </a:txBody>
                  <a:tcPr marL="34615" marR="34615" marT="34548" marB="345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34615" marR="34615" marT="34548" marB="345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Sk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/Phy1’’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/ Chim1’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Phy1’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M1’’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4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S1</a:t>
                      </a:r>
                    </a:p>
                  </a:txBody>
                  <a:tcPr marL="34615" marR="34615" marT="34548" marB="345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34615" marR="34615" marT="34548" marB="3454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Sk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Og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/ M1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fr-FR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/ Phy1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Chim1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M1’</a:t>
                      </a:r>
                    </a:p>
                  </a:txBody>
                  <a:tcPr marL="34615" marR="34615" marT="34548" marB="345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ZoneTexte 74"/>
          <p:cNvSpPr txBox="1"/>
          <p:nvPr/>
        </p:nvSpPr>
        <p:spPr>
          <a:xfrm>
            <a:off x="1328738" y="5099050"/>
            <a:ext cx="250507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latin typeface="+mn-lt"/>
              </a:rPr>
              <a:t>Parcours de Maths / </a:t>
            </a:r>
            <a:r>
              <a:rPr lang="fr-FR" sz="1400" b="1" dirty="0">
                <a:solidFill>
                  <a:srgbClr val="FF0000"/>
                </a:solidFill>
                <a:latin typeface="+mn-lt"/>
              </a:rPr>
              <a:t>Concours*</a:t>
            </a:r>
          </a:p>
        </p:txBody>
      </p:sp>
      <p:sp>
        <p:nvSpPr>
          <p:cNvPr id="76" name="Accolade ouvrante 75"/>
          <p:cNvSpPr/>
          <p:nvPr/>
        </p:nvSpPr>
        <p:spPr>
          <a:xfrm>
            <a:off x="5751426" y="5045075"/>
            <a:ext cx="174625" cy="1544638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0EB04E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79" name="Tableau 78"/>
          <p:cNvGraphicFramePr>
            <a:graphicFrameLocks noGrp="1"/>
          </p:cNvGraphicFramePr>
          <p:nvPr/>
        </p:nvGraphicFramePr>
        <p:xfrm>
          <a:off x="7770813" y="5626100"/>
          <a:ext cx="3817938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6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56" marB="34256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2" marR="68582" marT="34256" marB="3425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256" marB="3425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2" marR="68582" marT="34256" marB="34256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2" marR="68582" marT="34256" marB="3425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2" marR="68582" marT="34256" marB="3425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82" name="ZoneTexte 54"/>
          <p:cNvSpPr txBox="1">
            <a:spLocks noChangeArrowheads="1"/>
          </p:cNvSpPr>
          <p:nvPr/>
        </p:nvSpPr>
        <p:spPr bwMode="auto">
          <a:xfrm>
            <a:off x="7459663" y="5870575"/>
            <a:ext cx="339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383" name="ZoneTexte 55"/>
          <p:cNvSpPr txBox="1">
            <a:spLocks noChangeArrowheads="1"/>
          </p:cNvSpPr>
          <p:nvPr/>
        </p:nvSpPr>
        <p:spPr bwMode="auto">
          <a:xfrm>
            <a:off x="7459663" y="5630863"/>
            <a:ext cx="41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/>
        </p:nvGraphicFramePr>
        <p:xfrm>
          <a:off x="7770813" y="5045075"/>
          <a:ext cx="3817938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6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6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fr-FR" sz="1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11" marB="34211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11" marB="3421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</a:t>
                      </a:r>
                      <a:r>
                        <a:rPr lang="fr-FR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/ Chi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11" marB="3421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2" marR="68582" marT="34211" marB="34211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2" marR="68582" marT="34211" marB="3421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</a:t>
                      </a:r>
                      <a:r>
                        <a:rPr lang="fr-FR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/ Chi</a:t>
                      </a:r>
                    </a:p>
                  </a:txBody>
                  <a:tcPr marL="68582" marR="68582" marT="34211" marB="3421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2" marR="68582" marT="34211" marB="34211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07" name="ZoneTexte 57"/>
          <p:cNvSpPr txBox="1">
            <a:spLocks noChangeArrowheads="1"/>
          </p:cNvSpPr>
          <p:nvPr/>
        </p:nvSpPr>
        <p:spPr bwMode="auto">
          <a:xfrm>
            <a:off x="7459663" y="5265738"/>
            <a:ext cx="3603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408" name="ZoneTexte 58"/>
          <p:cNvSpPr txBox="1">
            <a:spLocks noChangeArrowheads="1"/>
          </p:cNvSpPr>
          <p:nvPr/>
        </p:nvSpPr>
        <p:spPr bwMode="auto">
          <a:xfrm>
            <a:off x="7443788" y="5049838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6086475" y="6350000"/>
            <a:ext cx="1349375" cy="239713"/>
          </a:xfrm>
          <a:prstGeom prst="rect">
            <a:avLst/>
          </a:prstGeom>
          <a:solidFill>
            <a:srgbClr val="0EB04E"/>
          </a:solidFill>
        </p:spPr>
        <p:txBody>
          <a:bodyPr lIns="34637" tIns="34637" rIns="34637" bIns="34637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  <a:latin typeface="+mn-lt"/>
              </a:rPr>
              <a:t>Math  et applications</a:t>
            </a:r>
          </a:p>
        </p:txBody>
      </p:sp>
      <p:graphicFrame>
        <p:nvGraphicFramePr>
          <p:cNvPr id="88" name="Tableau 87"/>
          <p:cNvGraphicFramePr>
            <a:graphicFrameLocks noGrp="1"/>
          </p:cNvGraphicFramePr>
          <p:nvPr/>
        </p:nvGraphicFramePr>
        <p:xfrm>
          <a:off x="7762875" y="6230938"/>
          <a:ext cx="3825876" cy="503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7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Skp</a:t>
                      </a:r>
                      <a:endParaRPr lang="fr-FR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56" marB="34256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</a:txBody>
                  <a:tcPr marL="68582" marR="68582" marT="34256" marB="3425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fr-FR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56" marB="3425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marL="68582" marR="68582" marT="34256" marB="34256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</a:t>
                      </a:r>
                    </a:p>
                  </a:txBody>
                  <a:tcPr marL="68582" marR="68582" marT="34256" marB="3425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fr-FR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2" marR="68582" marT="34256" marB="3425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</a:t>
                      </a:r>
                    </a:p>
                  </a:txBody>
                  <a:tcPr marL="68582" marR="68582" marT="34256" marB="34256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33" name="ZoneTexte 54"/>
          <p:cNvSpPr txBox="1">
            <a:spLocks noChangeArrowheads="1"/>
          </p:cNvSpPr>
          <p:nvPr/>
        </p:nvSpPr>
        <p:spPr bwMode="auto">
          <a:xfrm>
            <a:off x="7451725" y="6475413"/>
            <a:ext cx="339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S3</a:t>
            </a:r>
          </a:p>
        </p:txBody>
      </p:sp>
      <p:sp>
        <p:nvSpPr>
          <p:cNvPr id="4434" name="ZoneTexte 55"/>
          <p:cNvSpPr txBox="1">
            <a:spLocks noChangeArrowheads="1"/>
          </p:cNvSpPr>
          <p:nvPr/>
        </p:nvSpPr>
        <p:spPr bwMode="auto">
          <a:xfrm>
            <a:off x="7451725" y="6235700"/>
            <a:ext cx="41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200" b="1"/>
              <a:t>S4</a:t>
            </a:r>
          </a:p>
        </p:txBody>
      </p:sp>
      <p:sp>
        <p:nvSpPr>
          <p:cNvPr id="91" name="Accolade ouvrante 90"/>
          <p:cNvSpPr/>
          <p:nvPr/>
        </p:nvSpPr>
        <p:spPr>
          <a:xfrm>
            <a:off x="871538" y="5046663"/>
            <a:ext cx="212725" cy="1055687"/>
          </a:xfrm>
          <a:prstGeom prst="leftBrac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3" name="ZoneTexte 92"/>
          <p:cNvSpPr txBox="1"/>
          <p:nvPr/>
        </p:nvSpPr>
        <p:spPr>
          <a:xfrm>
            <a:off x="1112837" y="6126961"/>
            <a:ext cx="2982825" cy="642928"/>
          </a:xfrm>
          <a:prstGeom prst="rect">
            <a:avLst/>
          </a:prstGeom>
          <a:noFill/>
        </p:spPr>
        <p:txBody>
          <a:bodyPr wrap="square" lIns="34637" tIns="34637" rIns="34637" bIns="34637" anchor="ctr">
            <a:spAutoFit/>
          </a:bodyPr>
          <a:lstStyle/>
          <a:p>
            <a:pPr eaLnBrk="1" fontAlgn="auto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00" b="1" u="sng" dirty="0">
                <a:solidFill>
                  <a:srgbClr val="FF0000"/>
                </a:solidFill>
                <a:latin typeface="+mn-lt"/>
              </a:rPr>
              <a:t>* Voie concours (Modules supplémentaires)</a:t>
            </a:r>
            <a:r>
              <a:rPr lang="fr-FR" sz="1300" b="1" dirty="0">
                <a:solidFill>
                  <a:srgbClr val="FF0000"/>
                </a:solidFill>
                <a:latin typeface="+mn-lt"/>
              </a:rPr>
              <a:t>:</a:t>
            </a:r>
          </a:p>
          <a:p>
            <a:pPr eaLnBrk="1" fontAlgn="auto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00" b="1" dirty="0">
                <a:solidFill>
                  <a:srgbClr val="FF0000"/>
                </a:solidFill>
                <a:latin typeface="+mn-lt"/>
              </a:rPr>
              <a:t>    - 6 modules de physique, 6 Modules de Math et 4 Modules de chimie</a:t>
            </a:r>
          </a:p>
        </p:txBody>
      </p:sp>
      <p:sp>
        <p:nvSpPr>
          <p:cNvPr id="95" name="Accolade ouvrante 94"/>
          <p:cNvSpPr/>
          <p:nvPr/>
        </p:nvSpPr>
        <p:spPr>
          <a:xfrm>
            <a:off x="5738813" y="3838575"/>
            <a:ext cx="165100" cy="804863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91077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6" name="Accolade ouvrante 95"/>
          <p:cNvSpPr/>
          <p:nvPr/>
        </p:nvSpPr>
        <p:spPr>
          <a:xfrm>
            <a:off x="5762625" y="3109913"/>
            <a:ext cx="157163" cy="584200"/>
          </a:xfrm>
          <a:prstGeom prst="leftBrace">
            <a:avLst>
              <a:gd name="adj1" fmla="val 273715"/>
              <a:gd name="adj2" fmla="val 52829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7" name="Accolade ouvrante 96"/>
          <p:cNvSpPr/>
          <p:nvPr/>
        </p:nvSpPr>
        <p:spPr>
          <a:xfrm>
            <a:off x="5749925" y="1966913"/>
            <a:ext cx="157163" cy="922337"/>
          </a:xfrm>
          <a:prstGeom prst="leftBrace">
            <a:avLst>
              <a:gd name="adj1" fmla="val 273715"/>
              <a:gd name="adj2" fmla="val 52829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8" name="Accolade ouvrante 97"/>
          <p:cNvSpPr/>
          <p:nvPr/>
        </p:nvSpPr>
        <p:spPr>
          <a:xfrm>
            <a:off x="5762625" y="901700"/>
            <a:ext cx="157163" cy="922338"/>
          </a:xfrm>
          <a:prstGeom prst="leftBrace">
            <a:avLst>
              <a:gd name="adj1" fmla="val 273715"/>
              <a:gd name="adj2" fmla="val 52829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9" name="Connecteur droit avec flèche 98"/>
          <p:cNvCxnSpPr>
            <a:cxnSpLocks/>
            <a:endCxn id="97" idx="1"/>
          </p:cNvCxnSpPr>
          <p:nvPr/>
        </p:nvCxnSpPr>
        <p:spPr>
          <a:xfrm>
            <a:off x="5057775" y="2451100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>
            <a:cxnSpLocks/>
            <a:endCxn id="96" idx="1"/>
          </p:cNvCxnSpPr>
          <p:nvPr/>
        </p:nvCxnSpPr>
        <p:spPr>
          <a:xfrm>
            <a:off x="5049838" y="3417888"/>
            <a:ext cx="71278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>
          <a:xfrm flipH="1">
            <a:off x="5033963" y="1374775"/>
            <a:ext cx="49212" cy="28829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44" name="Rectangle 16"/>
          <p:cNvSpPr>
            <a:spLocks noChangeArrowheads="1"/>
          </p:cNvSpPr>
          <p:nvPr/>
        </p:nvSpPr>
        <p:spPr bwMode="auto">
          <a:xfrm>
            <a:off x="5035550" y="1100138"/>
            <a:ext cx="647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 dirty="0"/>
              <a:t>P. Bio</a:t>
            </a:r>
            <a:endParaRPr lang="fr-FR" altLang="fr-FR" sz="1600" dirty="0"/>
          </a:p>
        </p:txBody>
      </p:sp>
      <p:sp>
        <p:nvSpPr>
          <p:cNvPr id="4445" name="Rectangle 103"/>
          <p:cNvSpPr>
            <a:spLocks noChangeArrowheads="1"/>
          </p:cNvSpPr>
          <p:nvPr/>
        </p:nvSpPr>
        <p:spPr bwMode="auto">
          <a:xfrm>
            <a:off x="5030788" y="2128838"/>
            <a:ext cx="717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Géo</a:t>
            </a:r>
            <a:endParaRPr lang="fr-FR" altLang="fr-FR" sz="1600"/>
          </a:p>
        </p:txBody>
      </p:sp>
      <p:sp>
        <p:nvSpPr>
          <p:cNvPr id="4446" name="Rectangle 104"/>
          <p:cNvSpPr>
            <a:spLocks noChangeArrowheads="1"/>
          </p:cNvSpPr>
          <p:nvPr/>
        </p:nvSpPr>
        <p:spPr bwMode="auto">
          <a:xfrm>
            <a:off x="4999038" y="3919538"/>
            <a:ext cx="590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PC</a:t>
            </a:r>
            <a:endParaRPr lang="fr-FR" altLang="fr-FR" sz="1600"/>
          </a:p>
        </p:txBody>
      </p:sp>
      <p:sp>
        <p:nvSpPr>
          <p:cNvPr id="4447" name="Rectangle 109"/>
          <p:cNvSpPr>
            <a:spLocks noChangeArrowheads="1"/>
          </p:cNvSpPr>
          <p:nvPr/>
        </p:nvSpPr>
        <p:spPr bwMode="auto">
          <a:xfrm>
            <a:off x="5040313" y="3111500"/>
            <a:ext cx="5699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P. SE</a:t>
            </a:r>
            <a:endParaRPr lang="fr-FR" altLang="fr-FR" sz="1600"/>
          </a:p>
        </p:txBody>
      </p:sp>
      <p:cxnSp>
        <p:nvCxnSpPr>
          <p:cNvPr id="117" name="Connecteur droit avec flèche 116"/>
          <p:cNvCxnSpPr>
            <a:cxnSpLocks/>
          </p:cNvCxnSpPr>
          <p:nvPr/>
        </p:nvCxnSpPr>
        <p:spPr>
          <a:xfrm>
            <a:off x="5021263" y="4259263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cxnSpLocks/>
          </p:cNvCxnSpPr>
          <p:nvPr/>
        </p:nvCxnSpPr>
        <p:spPr>
          <a:xfrm>
            <a:off x="5070475" y="1379538"/>
            <a:ext cx="692150" cy="3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87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7325" y="903493"/>
            <a:ext cx="11804650" cy="4809710"/>
          </a:xfrm>
          <a:prstGeom prst="rect">
            <a:avLst/>
          </a:prstGeom>
          <a:noFill/>
        </p:spPr>
        <p:txBody>
          <a:bodyPr lIns="34637" tIns="34637" rIns="34637" bIns="34637" anchor="ctr">
            <a:spAutoFit/>
          </a:bodyPr>
          <a:lstStyle/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2060"/>
                </a:solidFill>
                <a:latin typeface="+mn-lt"/>
              </a:rPr>
              <a:t>Donner les mêmes chances à tout les étudiants en leur permettant de mieux connaître les différents parcours de l’année fondatrice  et partant faire un choix mieux informé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b="1" dirty="0">
              <a:solidFill>
                <a:srgbClr val="002060"/>
              </a:solidFill>
              <a:latin typeface="+mn-lt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2060"/>
                </a:solidFill>
                <a:latin typeface="+mn-lt"/>
              </a:rPr>
              <a:t>Permettre aux étudiants de confirmer ou de changer leurs parcours en S3 après une première année fondatrice de prospection et d’exploration.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b="1" dirty="0">
              <a:solidFill>
                <a:srgbClr val="002060"/>
              </a:solidFill>
              <a:latin typeface="+mn-lt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2060"/>
                </a:solidFill>
                <a:latin typeface="+mn-lt"/>
              </a:rPr>
              <a:t>Permettre aux étudiants d’avoir les prérequis de tout les domaines de S3.</a:t>
            </a:r>
            <a:r>
              <a:rPr lang="ar-MA" sz="2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2200" i="1" dirty="0">
                <a:solidFill>
                  <a:srgbClr val="002060"/>
                </a:solidFill>
                <a:latin typeface="+mn-lt"/>
              </a:rPr>
              <a:t>(Alors qu'auparavant, les étudiants du parcours Phys-</a:t>
            </a:r>
            <a:r>
              <a:rPr lang="fr-FR" sz="2200" i="1" dirty="0" err="1">
                <a:solidFill>
                  <a:srgbClr val="002060"/>
                </a:solidFill>
                <a:latin typeface="+mn-lt"/>
              </a:rPr>
              <a:t>Chim</a:t>
            </a:r>
            <a:r>
              <a:rPr lang="fr-FR" sz="2200" i="1" dirty="0">
                <a:solidFill>
                  <a:srgbClr val="002060"/>
                </a:solidFill>
                <a:latin typeface="+mn-lt"/>
              </a:rPr>
              <a:t> ne peuvent pas continuer dans les domaines de Bio, ni de Géo qu’avec des prérequis du première année. Idem pour les Bio qui veulent continuer en Géo et vice-versa).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b="1" dirty="0">
              <a:solidFill>
                <a:srgbClr val="002060"/>
              </a:solidFill>
              <a:latin typeface="+mn-lt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2060"/>
                </a:solidFill>
                <a:latin typeface="+mn-lt"/>
              </a:rPr>
              <a:t>Faciliter l’intégration des nouveaux bacheliers en leur évitant </a:t>
            </a:r>
            <a:r>
              <a:rPr lang="fr-FR" sz="2200" b="1" dirty="0">
                <a:solidFill>
                  <a:srgbClr val="002060"/>
                </a:solidFill>
              </a:rPr>
              <a:t>d</a:t>
            </a:r>
            <a:r>
              <a:rPr lang="fr-FR" sz="2200" b="1" dirty="0">
                <a:solidFill>
                  <a:srgbClr val="002060"/>
                </a:solidFill>
                <a:latin typeface="+mn-lt"/>
              </a:rPr>
              <a:t>es choix multiples dès le départ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b="1" dirty="0">
              <a:solidFill>
                <a:srgbClr val="002060"/>
              </a:solidFill>
              <a:latin typeface="+mn-lt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200" b="1" dirty="0">
                <a:solidFill>
                  <a:srgbClr val="002060"/>
                </a:solidFill>
                <a:latin typeface="+mn-lt"/>
              </a:rPr>
              <a:t>Faciliter et simplifier la procédure administrative d'exécution du système </a:t>
            </a:r>
            <a:r>
              <a:rPr lang="fr-FR" sz="2200" b="1" dirty="0" err="1">
                <a:solidFill>
                  <a:srgbClr val="002060"/>
                </a:solidFill>
                <a:latin typeface="+mn-lt"/>
              </a:rPr>
              <a:t>bachelor</a:t>
            </a:r>
            <a:r>
              <a:rPr lang="fr-FR" sz="2200" b="1" dirty="0">
                <a:solidFill>
                  <a:srgbClr val="002060"/>
                </a:solidFill>
                <a:latin typeface="+mn-lt"/>
              </a:rPr>
              <a:t>.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754188" y="12700"/>
          <a:ext cx="9110662" cy="517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0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fr-FR" sz="2800" b="1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Avantages d’une première année : tronc commun</a:t>
                      </a:r>
                    </a:p>
                  </a:txBody>
                  <a:tcPr marL="91435" marR="91435" marT="45423" marB="45423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14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/>
          </p:cNvPr>
          <p:cNvSpPr/>
          <p:nvPr/>
        </p:nvSpPr>
        <p:spPr bwMode="auto">
          <a:xfrm>
            <a:off x="1" y="2"/>
            <a:ext cx="12192000" cy="723898"/>
          </a:xfrm>
          <a:prstGeom prst="rect">
            <a:avLst/>
          </a:prstGeom>
          <a:solidFill>
            <a:srgbClr val="9E06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Contenu modulaire </a:t>
            </a:r>
            <a:r>
              <a:rPr lang="fr-FR" sz="2000" b="1" dirty="0"/>
              <a:t>de la 1</a:t>
            </a:r>
            <a:r>
              <a:rPr lang="fr-FR" sz="2000" b="1" baseline="30000" dirty="0"/>
              <a:t>ère</a:t>
            </a:r>
            <a:r>
              <a:rPr lang="fr-FR" sz="2000" b="1" dirty="0"/>
              <a:t> année «</a:t>
            </a:r>
            <a:r>
              <a:rPr lang="fr-FR" sz="2000" b="1" dirty="0">
                <a:solidFill>
                  <a:srgbClr val="FFFF00"/>
                </a:solidFill>
              </a:rPr>
              <a:t> </a:t>
            </a:r>
            <a:r>
              <a:rPr lang="fr-FR" altLang="fr-FR" sz="2000" b="1" dirty="0">
                <a:solidFill>
                  <a:srgbClr val="FFFF00"/>
                </a:solidFill>
              </a:rPr>
              <a:t>4 Parcours : Tronc commun</a:t>
            </a:r>
            <a:r>
              <a:rPr lang="fr-FR" sz="2000" b="1" dirty="0"/>
              <a:t>»</a:t>
            </a:r>
            <a:endParaRPr lang="fr-F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81053"/>
              </p:ext>
            </p:extLst>
          </p:nvPr>
        </p:nvGraphicFramePr>
        <p:xfrm>
          <a:off x="0" y="1362724"/>
          <a:ext cx="12191998" cy="3213163"/>
        </p:xfrm>
        <a:graphic>
          <a:graphicData uri="http://schemas.openxmlformats.org/drawingml/2006/table">
            <a:tbl>
              <a:tblPr firstRow="1" firstCol="1" bandRow="1"/>
              <a:tblGrid>
                <a:gridCol w="832338">
                  <a:extLst>
                    <a:ext uri="{9D8B030D-6E8A-4147-A177-3AD203B41FA5}">
                      <a16:colId xmlns:a16="http://schemas.microsoft.com/office/drawing/2014/main" val="4207680095"/>
                    </a:ext>
                  </a:extLst>
                </a:gridCol>
                <a:gridCol w="643402">
                  <a:extLst>
                    <a:ext uri="{9D8B030D-6E8A-4147-A177-3AD203B41FA5}">
                      <a16:colId xmlns:a16="http://schemas.microsoft.com/office/drawing/2014/main" val="364088675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593853660"/>
                    </a:ext>
                  </a:extLst>
                </a:gridCol>
                <a:gridCol w="3071486">
                  <a:extLst>
                    <a:ext uri="{9D8B030D-6E8A-4147-A177-3AD203B41FA5}">
                      <a16:colId xmlns:a16="http://schemas.microsoft.com/office/drawing/2014/main" val="191756421"/>
                    </a:ext>
                  </a:extLst>
                </a:gridCol>
                <a:gridCol w="1853852">
                  <a:extLst>
                    <a:ext uri="{9D8B030D-6E8A-4147-A177-3AD203B41FA5}">
                      <a16:colId xmlns:a16="http://schemas.microsoft.com/office/drawing/2014/main" val="4186162317"/>
                    </a:ext>
                  </a:extLst>
                </a:gridCol>
                <a:gridCol w="2868461">
                  <a:extLst>
                    <a:ext uri="{9D8B030D-6E8A-4147-A177-3AD203B41FA5}">
                      <a16:colId xmlns:a16="http://schemas.microsoft.com/office/drawing/2014/main" val="3466983913"/>
                    </a:ext>
                  </a:extLst>
                </a:gridCol>
                <a:gridCol w="989556">
                  <a:extLst>
                    <a:ext uri="{9D8B030D-6E8A-4147-A177-3AD203B41FA5}">
                      <a16:colId xmlns:a16="http://schemas.microsoft.com/office/drawing/2014/main" val="2710531125"/>
                    </a:ext>
                  </a:extLst>
                </a:gridCol>
                <a:gridCol w="926926">
                  <a:extLst>
                    <a:ext uri="{9D8B030D-6E8A-4147-A177-3AD203B41FA5}">
                      <a16:colId xmlns:a16="http://schemas.microsoft.com/office/drawing/2014/main" val="1816124172"/>
                    </a:ext>
                  </a:extLst>
                </a:gridCol>
                <a:gridCol w="843417">
                  <a:extLst>
                    <a:ext uri="{9D8B030D-6E8A-4147-A177-3AD203B41FA5}">
                      <a16:colId xmlns:a16="http://schemas.microsoft.com/office/drawing/2014/main" val="410069987"/>
                    </a:ext>
                  </a:extLst>
                </a:gridCol>
              </a:tblGrid>
              <a:tr h="15740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Année fondatrice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Chi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</a:t>
                      </a:r>
                      <a:r>
                        <a:rPr lang="fr-FR" sz="20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Atomistique-Thermochimie-Chimie en solution -Chimie organique 1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Géo  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Géologie générale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Dog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قانون البيئة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Entreprenariat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Management</a:t>
                      </a:r>
                      <a:r>
                        <a:rPr lang="fr-FR" sz="20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général-Histoire et civilisation 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97388"/>
                  </a:ext>
                </a:extLst>
              </a:tr>
              <a:tr h="15062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Phy2 :</a:t>
                      </a: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Ondes-Nucléaire –Electricité- Mécanique Newtonienne)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Bio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 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Biologie et Environnement du vivant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M2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:</a:t>
                      </a:r>
                      <a:r>
                        <a:rPr lang="fr-FR" sz="20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200" b="1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20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Mathématiques 1 : (Suites réelles -Fonction d’une variable réelle 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  <a:endParaRPr kumimoji="0" lang="fr-F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Langue étrangère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Skills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8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17027</TotalTime>
  <Words>6833</Words>
  <Application>Microsoft Office PowerPoint</Application>
  <PresentationFormat>Grand écran</PresentationFormat>
  <Paragraphs>2439</Paragraphs>
  <Slides>51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71" baseType="lpstr">
      <vt:lpstr>SimSun</vt:lpstr>
      <vt:lpstr>ae_AlMohanad</vt:lpstr>
      <vt:lpstr>Al-Kharashi 1</vt:lpstr>
      <vt:lpstr>Al-Mothnna</vt:lpstr>
      <vt:lpstr>Arabic Typesetting</vt:lpstr>
      <vt:lpstr>arabswell_1</vt:lpstr>
      <vt:lpstr>Arial</vt:lpstr>
      <vt:lpstr>Book Antiqua</vt:lpstr>
      <vt:lpstr>Bookman Old Style</vt:lpstr>
      <vt:lpstr>Calibri</vt:lpstr>
      <vt:lpstr>Calibri Light</vt:lpstr>
      <vt:lpstr>Gill Sans MT</vt:lpstr>
      <vt:lpstr>Hacen Casablanca Heavy</vt:lpstr>
      <vt:lpstr>K Elham</vt:lpstr>
      <vt:lpstr>Sakkal Majalla</vt:lpstr>
      <vt:lpstr>Sultan bold</vt:lpstr>
      <vt:lpstr>Times New Roman</vt:lpstr>
      <vt:lpstr>Traditional Arabic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Champ disciplinaire   Sciences et Techniques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 SAYIDI</dc:creator>
  <cp:lastModifiedBy>User</cp:lastModifiedBy>
  <cp:revision>205</cp:revision>
  <dcterms:created xsi:type="dcterms:W3CDTF">2020-03-10T09:23:17Z</dcterms:created>
  <dcterms:modified xsi:type="dcterms:W3CDTF">2021-01-28T13:21:48Z</dcterms:modified>
</cp:coreProperties>
</file>